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9" r:id="rId3"/>
    <p:sldId id="257" r:id="rId4"/>
    <p:sldId id="258" r:id="rId5"/>
    <p:sldId id="280" r:id="rId6"/>
    <p:sldId id="281" r:id="rId7"/>
    <p:sldId id="282" r:id="rId8"/>
    <p:sldId id="283" r:id="rId9"/>
    <p:sldId id="284" r:id="rId10"/>
    <p:sldId id="290" r:id="rId11"/>
    <p:sldId id="285" r:id="rId12"/>
    <p:sldId id="286" r:id="rId13"/>
    <p:sldId id="287" r:id="rId14"/>
    <p:sldId id="288" r:id="rId15"/>
    <p:sldId id="291" r:id="rId16"/>
    <p:sldId id="292" r:id="rId17"/>
    <p:sldId id="293" r:id="rId18"/>
    <p:sldId id="294" r:id="rId19"/>
    <p:sldId id="295" r:id="rId20"/>
    <p:sldId id="259" r:id="rId21"/>
    <p:sldId id="260" r:id="rId22"/>
    <p:sldId id="261" r:id="rId23"/>
    <p:sldId id="262" r:id="rId24"/>
    <p:sldId id="263" r:id="rId25"/>
    <p:sldId id="264" r:id="rId26"/>
    <p:sldId id="265" r:id="rId27"/>
    <p:sldId id="266" r:id="rId28"/>
    <p:sldId id="267" r:id="rId29"/>
    <p:sldId id="268" r:id="rId30"/>
    <p:sldId id="269" r:id="rId31"/>
    <p:sldId id="270" r:id="rId32"/>
    <p:sldId id="271" r:id="rId33"/>
    <p:sldId id="272" r:id="rId34"/>
    <p:sldId id="273" r:id="rId35"/>
    <p:sldId id="274" r:id="rId36"/>
    <p:sldId id="299" r:id="rId37"/>
    <p:sldId id="300" r:id="rId38"/>
    <p:sldId id="275" r:id="rId39"/>
    <p:sldId id="276" r:id="rId40"/>
    <p:sldId id="277" r:id="rId41"/>
    <p:sldId id="278" r:id="rId42"/>
    <p:sldId id="279" r:id="rId43"/>
    <p:sldId id="296" r:id="rId44"/>
    <p:sldId id="297" r:id="rId45"/>
    <p:sldId id="298"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snapToGrid="0">
      <p:cViewPr varScale="1">
        <p:scale>
          <a:sx n="68" d="100"/>
          <a:sy n="68" d="100"/>
        </p:scale>
        <p:origin x="66" y="1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_rels/data4.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6.png"/><Relationship Id="rId7" Type="http://schemas.openxmlformats.org/officeDocument/2006/relationships/image" Target="../media/image20.png"/><Relationship Id="rId12" Type="http://schemas.openxmlformats.org/officeDocument/2006/relationships/image" Target="../media/image25.svg"/><Relationship Id="rId2" Type="http://schemas.openxmlformats.org/officeDocument/2006/relationships/image" Target="../media/image15.svg"/><Relationship Id="rId1" Type="http://schemas.openxmlformats.org/officeDocument/2006/relationships/image" Target="../media/image14.png"/><Relationship Id="rId6" Type="http://schemas.openxmlformats.org/officeDocument/2006/relationships/image" Target="../media/image19.svg"/><Relationship Id="rId11" Type="http://schemas.openxmlformats.org/officeDocument/2006/relationships/image" Target="../media/image24.png"/><Relationship Id="rId5" Type="http://schemas.openxmlformats.org/officeDocument/2006/relationships/image" Target="../media/image18.png"/><Relationship Id="rId10" Type="http://schemas.openxmlformats.org/officeDocument/2006/relationships/image" Target="../media/image23.svg"/><Relationship Id="rId4" Type="http://schemas.openxmlformats.org/officeDocument/2006/relationships/image" Target="../media/image17.svg"/><Relationship Id="rId9" Type="http://schemas.openxmlformats.org/officeDocument/2006/relationships/image" Target="../media/image22.png"/></Relationships>
</file>

<file path=ppt/diagrams/_rels/drawing4.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6.png"/><Relationship Id="rId7" Type="http://schemas.openxmlformats.org/officeDocument/2006/relationships/image" Target="../media/image20.png"/><Relationship Id="rId12" Type="http://schemas.openxmlformats.org/officeDocument/2006/relationships/image" Target="../media/image25.svg"/><Relationship Id="rId2" Type="http://schemas.openxmlformats.org/officeDocument/2006/relationships/image" Target="../media/image15.svg"/><Relationship Id="rId1" Type="http://schemas.openxmlformats.org/officeDocument/2006/relationships/image" Target="../media/image14.png"/><Relationship Id="rId6" Type="http://schemas.openxmlformats.org/officeDocument/2006/relationships/image" Target="../media/image19.svg"/><Relationship Id="rId11" Type="http://schemas.openxmlformats.org/officeDocument/2006/relationships/image" Target="../media/image24.png"/><Relationship Id="rId5" Type="http://schemas.openxmlformats.org/officeDocument/2006/relationships/image" Target="../media/image18.png"/><Relationship Id="rId10" Type="http://schemas.openxmlformats.org/officeDocument/2006/relationships/image" Target="../media/image23.svg"/><Relationship Id="rId4" Type="http://schemas.openxmlformats.org/officeDocument/2006/relationships/image" Target="../media/image17.svg"/><Relationship Id="rId9" Type="http://schemas.openxmlformats.org/officeDocument/2006/relationships/image" Target="../media/image22.pn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data1.xml><?xml version="1.0" encoding="utf-8"?>
<dgm:dataModel xmlns:dgm="http://schemas.openxmlformats.org/drawingml/2006/diagram" xmlns:a="http://schemas.openxmlformats.org/drawingml/2006/main">
  <dgm:ptLst>
    <dgm:pt modelId="{CEF0BFBA-C839-42D0-8D35-D94CCC8F0C2C}" type="doc">
      <dgm:prSet loTypeId="urn:microsoft.com/office/officeart/2005/8/layout/default" loCatId="list" qsTypeId="urn:microsoft.com/office/officeart/2005/8/quickstyle/simple1" qsCatId="simple" csTypeId="urn:microsoft.com/office/officeart/2005/8/colors/colorful1" csCatId="colorful"/>
      <dgm:spPr/>
      <dgm:t>
        <a:bodyPr/>
        <a:lstStyle/>
        <a:p>
          <a:endParaRPr lang="en-US"/>
        </a:p>
      </dgm:t>
    </dgm:pt>
    <dgm:pt modelId="{C690399A-29AB-4DCF-A619-A8DBABAC9661}">
      <dgm:prSet/>
      <dgm:spPr/>
      <dgm:t>
        <a:bodyPr/>
        <a:lstStyle/>
        <a:p>
          <a:r>
            <a:rPr lang="en-IN" b="1" i="0" baseline="0"/>
            <a:t>Enlargement of Skills and Competency</a:t>
          </a:r>
          <a:endParaRPr lang="en-US"/>
        </a:p>
      </dgm:t>
    </dgm:pt>
    <dgm:pt modelId="{604913A2-BF13-4116-A6DD-1ED268E0CB22}" type="parTrans" cxnId="{C07CC0B2-7D56-4775-BB5D-5E513A58BCA2}">
      <dgm:prSet/>
      <dgm:spPr/>
      <dgm:t>
        <a:bodyPr/>
        <a:lstStyle/>
        <a:p>
          <a:endParaRPr lang="en-US"/>
        </a:p>
      </dgm:t>
    </dgm:pt>
    <dgm:pt modelId="{B83384E0-ABB1-4917-903B-0CA4CB8CBDA4}" type="sibTrans" cxnId="{C07CC0B2-7D56-4775-BB5D-5E513A58BCA2}">
      <dgm:prSet/>
      <dgm:spPr/>
      <dgm:t>
        <a:bodyPr/>
        <a:lstStyle/>
        <a:p>
          <a:endParaRPr lang="en-US"/>
        </a:p>
      </dgm:t>
    </dgm:pt>
    <dgm:pt modelId="{59AD0849-5393-41FC-BBCE-C36D7AE078D8}">
      <dgm:prSet/>
      <dgm:spPr/>
      <dgm:t>
        <a:bodyPr/>
        <a:lstStyle/>
        <a:p>
          <a:r>
            <a:rPr lang="en-IN" b="1" i="0" baseline="0"/>
            <a:t>Effective Utilization of the Existing Human Resources</a:t>
          </a:r>
          <a:endParaRPr lang="en-US"/>
        </a:p>
      </dgm:t>
    </dgm:pt>
    <dgm:pt modelId="{E8855F72-F47B-4794-9F53-317F14ABC3A2}" type="parTrans" cxnId="{1BA2F99E-B9CF-4090-A0F0-F12623FB5926}">
      <dgm:prSet/>
      <dgm:spPr/>
      <dgm:t>
        <a:bodyPr/>
        <a:lstStyle/>
        <a:p>
          <a:endParaRPr lang="en-US"/>
        </a:p>
      </dgm:t>
    </dgm:pt>
    <dgm:pt modelId="{47CE918A-B601-43F2-ABEC-BD868933A807}" type="sibTrans" cxnId="{1BA2F99E-B9CF-4090-A0F0-F12623FB5926}">
      <dgm:prSet/>
      <dgm:spPr/>
      <dgm:t>
        <a:bodyPr/>
        <a:lstStyle/>
        <a:p>
          <a:endParaRPr lang="en-US"/>
        </a:p>
      </dgm:t>
    </dgm:pt>
    <dgm:pt modelId="{A7AC75AD-909E-43C4-9439-568F90873E89}">
      <dgm:prSet/>
      <dgm:spPr/>
      <dgm:t>
        <a:bodyPr/>
        <a:lstStyle/>
        <a:p>
          <a:r>
            <a:rPr lang="en-US" b="1" i="0" baseline="0"/>
            <a:t>Enhancement of Customer Satisfaction</a:t>
          </a:r>
          <a:endParaRPr lang="en-US"/>
        </a:p>
      </dgm:t>
    </dgm:pt>
    <dgm:pt modelId="{018B234F-4CEB-4054-81A7-899215D141FB}" type="parTrans" cxnId="{9B6C3BA1-8A59-48F8-AFB9-ACC531D6D55C}">
      <dgm:prSet/>
      <dgm:spPr/>
      <dgm:t>
        <a:bodyPr/>
        <a:lstStyle/>
        <a:p>
          <a:endParaRPr lang="en-US"/>
        </a:p>
      </dgm:t>
    </dgm:pt>
    <dgm:pt modelId="{D4551617-FF57-40BC-8C64-D3E112A6DB83}" type="sibTrans" cxnId="{9B6C3BA1-8A59-48F8-AFB9-ACC531D6D55C}">
      <dgm:prSet/>
      <dgm:spPr/>
      <dgm:t>
        <a:bodyPr/>
        <a:lstStyle/>
        <a:p>
          <a:endParaRPr lang="en-US"/>
        </a:p>
      </dgm:t>
    </dgm:pt>
    <dgm:pt modelId="{2C16BCA0-AE8F-4868-B389-348D06770789}">
      <dgm:prSet/>
      <dgm:spPr/>
      <dgm:t>
        <a:bodyPr/>
        <a:lstStyle/>
        <a:p>
          <a:r>
            <a:rPr lang="en-US" b="1" i="0" baseline="0"/>
            <a:t>Enhancing Competitive Advantage</a:t>
          </a:r>
          <a:endParaRPr lang="en-US"/>
        </a:p>
      </dgm:t>
    </dgm:pt>
    <dgm:pt modelId="{8C0BB788-3DF4-4068-852C-0D3182DA2174}" type="parTrans" cxnId="{6FB4DB65-B7FA-45FD-A2EA-62C11C5C185D}">
      <dgm:prSet/>
      <dgm:spPr/>
      <dgm:t>
        <a:bodyPr/>
        <a:lstStyle/>
        <a:p>
          <a:endParaRPr lang="en-US"/>
        </a:p>
      </dgm:t>
    </dgm:pt>
    <dgm:pt modelId="{D4A79516-2016-49D0-A122-FD78917F91E3}" type="sibTrans" cxnId="{6FB4DB65-B7FA-45FD-A2EA-62C11C5C185D}">
      <dgm:prSet/>
      <dgm:spPr/>
      <dgm:t>
        <a:bodyPr/>
        <a:lstStyle/>
        <a:p>
          <a:endParaRPr lang="en-US"/>
        </a:p>
      </dgm:t>
    </dgm:pt>
    <dgm:pt modelId="{888BDB19-3E00-4A37-983F-6C2FD4946D23}">
      <dgm:prSet/>
      <dgm:spPr/>
      <dgm:t>
        <a:bodyPr/>
        <a:lstStyle/>
        <a:p>
          <a:r>
            <a:rPr lang="en-US" b="1" i="0" baseline="0"/>
            <a:t>Enrichment of Team Spirit</a:t>
          </a:r>
          <a:endParaRPr lang="en-US"/>
        </a:p>
      </dgm:t>
    </dgm:pt>
    <dgm:pt modelId="{E97BE847-376C-42C5-B57C-0D9487705CD3}" type="parTrans" cxnId="{5C7849EE-06AC-4B87-B0B6-2212DB433B4D}">
      <dgm:prSet/>
      <dgm:spPr/>
      <dgm:t>
        <a:bodyPr/>
        <a:lstStyle/>
        <a:p>
          <a:endParaRPr lang="en-US"/>
        </a:p>
      </dgm:t>
    </dgm:pt>
    <dgm:pt modelId="{8AFE97E5-600E-4B3E-A162-E2F48651E233}" type="sibTrans" cxnId="{5C7849EE-06AC-4B87-B0B6-2212DB433B4D}">
      <dgm:prSet/>
      <dgm:spPr/>
      <dgm:t>
        <a:bodyPr/>
        <a:lstStyle/>
        <a:p>
          <a:endParaRPr lang="en-US"/>
        </a:p>
      </dgm:t>
    </dgm:pt>
    <dgm:pt modelId="{B1B3C3FE-9612-437E-A4F8-48EB50CF48B8}">
      <dgm:prSet/>
      <dgm:spPr/>
      <dgm:t>
        <a:bodyPr/>
        <a:lstStyle/>
        <a:p>
          <a:r>
            <a:rPr lang="en-US" b="1" i="0" baseline="0"/>
            <a:t>Ensuring Personal Growth</a:t>
          </a:r>
          <a:endParaRPr lang="en-US"/>
        </a:p>
      </dgm:t>
    </dgm:pt>
    <dgm:pt modelId="{4E8220FA-DA3B-4A00-BD6C-298A9487BA44}" type="parTrans" cxnId="{56AD315B-CB17-4D66-A47C-1B73A9528293}">
      <dgm:prSet/>
      <dgm:spPr/>
      <dgm:t>
        <a:bodyPr/>
        <a:lstStyle/>
        <a:p>
          <a:endParaRPr lang="en-US"/>
        </a:p>
      </dgm:t>
    </dgm:pt>
    <dgm:pt modelId="{E5ECBCF9-4515-44EE-A85A-0782B0F34CA0}" type="sibTrans" cxnId="{56AD315B-CB17-4D66-A47C-1B73A9528293}">
      <dgm:prSet/>
      <dgm:spPr/>
      <dgm:t>
        <a:bodyPr/>
        <a:lstStyle/>
        <a:p>
          <a:endParaRPr lang="en-US"/>
        </a:p>
      </dgm:t>
    </dgm:pt>
    <dgm:pt modelId="{30FAB46B-CA05-4F02-9868-6056DBCB46D2}">
      <dgm:prSet/>
      <dgm:spPr/>
      <dgm:t>
        <a:bodyPr/>
        <a:lstStyle/>
        <a:p>
          <a:r>
            <a:rPr lang="en-US" b="1" i="0" baseline="0"/>
            <a:t>Enabling a Learning Culture</a:t>
          </a:r>
          <a:endParaRPr lang="en-US"/>
        </a:p>
      </dgm:t>
    </dgm:pt>
    <dgm:pt modelId="{079989FB-F3FC-4902-B843-D3ADDAA58F71}" type="parTrans" cxnId="{B422131C-AAFE-4C96-A516-54D42C9F0C2F}">
      <dgm:prSet/>
      <dgm:spPr/>
      <dgm:t>
        <a:bodyPr/>
        <a:lstStyle/>
        <a:p>
          <a:endParaRPr lang="en-US"/>
        </a:p>
      </dgm:t>
    </dgm:pt>
    <dgm:pt modelId="{2F3DC5DF-8609-40F5-8FC8-4988D1DAC543}" type="sibTrans" cxnId="{B422131C-AAFE-4C96-A516-54D42C9F0C2F}">
      <dgm:prSet/>
      <dgm:spPr/>
      <dgm:t>
        <a:bodyPr/>
        <a:lstStyle/>
        <a:p>
          <a:endParaRPr lang="en-US"/>
        </a:p>
      </dgm:t>
    </dgm:pt>
    <dgm:pt modelId="{226D7BF7-6655-42A4-9C7E-213616CBECF9}">
      <dgm:prSet/>
      <dgm:spPr/>
      <dgm:t>
        <a:bodyPr/>
        <a:lstStyle/>
        <a:p>
          <a:r>
            <a:rPr lang="en-IN" b="1" i="0" baseline="0"/>
            <a:t>Establishing a Positive Organizational Climate</a:t>
          </a:r>
          <a:endParaRPr lang="en-US"/>
        </a:p>
      </dgm:t>
    </dgm:pt>
    <dgm:pt modelId="{A83CE9A4-5572-4116-AC02-08D3A8CCA20A}" type="parTrans" cxnId="{2F402058-85CA-4FE1-BF2A-2A28E8F59E8C}">
      <dgm:prSet/>
      <dgm:spPr/>
      <dgm:t>
        <a:bodyPr/>
        <a:lstStyle/>
        <a:p>
          <a:endParaRPr lang="en-US"/>
        </a:p>
      </dgm:t>
    </dgm:pt>
    <dgm:pt modelId="{F5E3DF3F-BDED-4207-AF65-299AFEC67536}" type="sibTrans" cxnId="{2F402058-85CA-4FE1-BF2A-2A28E8F59E8C}">
      <dgm:prSet/>
      <dgm:spPr/>
      <dgm:t>
        <a:bodyPr/>
        <a:lstStyle/>
        <a:p>
          <a:endParaRPr lang="en-US"/>
        </a:p>
      </dgm:t>
    </dgm:pt>
    <dgm:pt modelId="{F4433CD3-30B2-495B-8C7C-5D1CDF5434DB}">
      <dgm:prSet/>
      <dgm:spPr/>
      <dgm:t>
        <a:bodyPr/>
        <a:lstStyle/>
        <a:p>
          <a:r>
            <a:rPr lang="en-IN" b="1" i="0" baseline="0"/>
            <a:t>Encouraging Better Health and Safety Measures</a:t>
          </a:r>
          <a:endParaRPr lang="en-US"/>
        </a:p>
      </dgm:t>
    </dgm:pt>
    <dgm:pt modelId="{1ABFF374-CFC9-41BF-8B9D-6FDF8AB26D8D}" type="parTrans" cxnId="{EBD07999-9EB4-4B1A-A287-28ACD0E403A7}">
      <dgm:prSet/>
      <dgm:spPr/>
      <dgm:t>
        <a:bodyPr/>
        <a:lstStyle/>
        <a:p>
          <a:endParaRPr lang="en-US"/>
        </a:p>
      </dgm:t>
    </dgm:pt>
    <dgm:pt modelId="{B2CD6670-AAC6-411D-98C2-2889A7F554F0}" type="sibTrans" cxnId="{EBD07999-9EB4-4B1A-A287-28ACD0E403A7}">
      <dgm:prSet/>
      <dgm:spPr/>
      <dgm:t>
        <a:bodyPr/>
        <a:lstStyle/>
        <a:p>
          <a:endParaRPr lang="en-US"/>
        </a:p>
      </dgm:t>
    </dgm:pt>
    <dgm:pt modelId="{1DFCAC16-C8A6-45FE-B4C2-B3A62D4CD105}">
      <dgm:prSet/>
      <dgm:spPr/>
      <dgm:t>
        <a:bodyPr/>
        <a:lstStyle/>
        <a:p>
          <a:r>
            <a:rPr lang="en-IN" b="1" i="0" baseline="0"/>
            <a:t>Ensuring Organizational Growth and Development</a:t>
          </a:r>
          <a:endParaRPr lang="en-US"/>
        </a:p>
      </dgm:t>
    </dgm:pt>
    <dgm:pt modelId="{58A3EC5F-022F-4AD4-8C6D-C081B1313AAC}" type="parTrans" cxnId="{7B81E8B6-4E7B-4D3A-BC26-27F96857B613}">
      <dgm:prSet/>
      <dgm:spPr/>
      <dgm:t>
        <a:bodyPr/>
        <a:lstStyle/>
        <a:p>
          <a:endParaRPr lang="en-US"/>
        </a:p>
      </dgm:t>
    </dgm:pt>
    <dgm:pt modelId="{2C706A00-25BC-4C65-A47E-E5B889C4C0EB}" type="sibTrans" cxnId="{7B81E8B6-4E7B-4D3A-BC26-27F96857B613}">
      <dgm:prSet/>
      <dgm:spPr/>
      <dgm:t>
        <a:bodyPr/>
        <a:lstStyle/>
        <a:p>
          <a:endParaRPr lang="en-US"/>
        </a:p>
      </dgm:t>
    </dgm:pt>
    <dgm:pt modelId="{DA4B02C8-5063-42B5-A207-8549096C8CC2}" type="pres">
      <dgm:prSet presAssocID="{CEF0BFBA-C839-42D0-8D35-D94CCC8F0C2C}" presName="diagram" presStyleCnt="0">
        <dgm:presLayoutVars>
          <dgm:dir/>
          <dgm:resizeHandles val="exact"/>
        </dgm:presLayoutVars>
      </dgm:prSet>
      <dgm:spPr/>
    </dgm:pt>
    <dgm:pt modelId="{F2E0E45F-B1D8-48F3-86F8-42536216EE5A}" type="pres">
      <dgm:prSet presAssocID="{C690399A-29AB-4DCF-A619-A8DBABAC9661}" presName="node" presStyleLbl="node1" presStyleIdx="0" presStyleCnt="10">
        <dgm:presLayoutVars>
          <dgm:bulletEnabled val="1"/>
        </dgm:presLayoutVars>
      </dgm:prSet>
      <dgm:spPr/>
    </dgm:pt>
    <dgm:pt modelId="{3F0C6435-EFD6-4ED1-8278-68A603663EE2}" type="pres">
      <dgm:prSet presAssocID="{B83384E0-ABB1-4917-903B-0CA4CB8CBDA4}" presName="sibTrans" presStyleCnt="0"/>
      <dgm:spPr/>
    </dgm:pt>
    <dgm:pt modelId="{9688B55B-354E-41B7-8501-59679BCFDC78}" type="pres">
      <dgm:prSet presAssocID="{59AD0849-5393-41FC-BBCE-C36D7AE078D8}" presName="node" presStyleLbl="node1" presStyleIdx="1" presStyleCnt="10">
        <dgm:presLayoutVars>
          <dgm:bulletEnabled val="1"/>
        </dgm:presLayoutVars>
      </dgm:prSet>
      <dgm:spPr/>
    </dgm:pt>
    <dgm:pt modelId="{0D1C9A6F-32ED-49B7-A89D-4A8DCF9A1726}" type="pres">
      <dgm:prSet presAssocID="{47CE918A-B601-43F2-ABEC-BD868933A807}" presName="sibTrans" presStyleCnt="0"/>
      <dgm:spPr/>
    </dgm:pt>
    <dgm:pt modelId="{D889170A-E41B-45BA-9ED3-8D0253C68A00}" type="pres">
      <dgm:prSet presAssocID="{A7AC75AD-909E-43C4-9439-568F90873E89}" presName="node" presStyleLbl="node1" presStyleIdx="2" presStyleCnt="10">
        <dgm:presLayoutVars>
          <dgm:bulletEnabled val="1"/>
        </dgm:presLayoutVars>
      </dgm:prSet>
      <dgm:spPr/>
    </dgm:pt>
    <dgm:pt modelId="{1151F7C7-B6B9-4AF8-B1C1-22F6B829B1AC}" type="pres">
      <dgm:prSet presAssocID="{D4551617-FF57-40BC-8C64-D3E112A6DB83}" presName="sibTrans" presStyleCnt="0"/>
      <dgm:spPr/>
    </dgm:pt>
    <dgm:pt modelId="{0CFF3BAA-C3DB-48B8-808A-01802AA5EA82}" type="pres">
      <dgm:prSet presAssocID="{2C16BCA0-AE8F-4868-B389-348D06770789}" presName="node" presStyleLbl="node1" presStyleIdx="3" presStyleCnt="10">
        <dgm:presLayoutVars>
          <dgm:bulletEnabled val="1"/>
        </dgm:presLayoutVars>
      </dgm:prSet>
      <dgm:spPr/>
    </dgm:pt>
    <dgm:pt modelId="{A0D44DBC-583A-422D-9BB1-CEF4BCD6C88F}" type="pres">
      <dgm:prSet presAssocID="{D4A79516-2016-49D0-A122-FD78917F91E3}" presName="sibTrans" presStyleCnt="0"/>
      <dgm:spPr/>
    </dgm:pt>
    <dgm:pt modelId="{EBF3E09B-0A98-4D9E-AF18-6B9445143290}" type="pres">
      <dgm:prSet presAssocID="{888BDB19-3E00-4A37-983F-6C2FD4946D23}" presName="node" presStyleLbl="node1" presStyleIdx="4" presStyleCnt="10">
        <dgm:presLayoutVars>
          <dgm:bulletEnabled val="1"/>
        </dgm:presLayoutVars>
      </dgm:prSet>
      <dgm:spPr/>
    </dgm:pt>
    <dgm:pt modelId="{6096C1BD-F899-4FC9-A3DA-41A290623F3A}" type="pres">
      <dgm:prSet presAssocID="{8AFE97E5-600E-4B3E-A162-E2F48651E233}" presName="sibTrans" presStyleCnt="0"/>
      <dgm:spPr/>
    </dgm:pt>
    <dgm:pt modelId="{6DDD5AE4-2FA9-4B4D-915F-884BDB2E3409}" type="pres">
      <dgm:prSet presAssocID="{B1B3C3FE-9612-437E-A4F8-48EB50CF48B8}" presName="node" presStyleLbl="node1" presStyleIdx="5" presStyleCnt="10">
        <dgm:presLayoutVars>
          <dgm:bulletEnabled val="1"/>
        </dgm:presLayoutVars>
      </dgm:prSet>
      <dgm:spPr/>
    </dgm:pt>
    <dgm:pt modelId="{FF57D5B5-1B92-4505-B220-9D5688FD7DB8}" type="pres">
      <dgm:prSet presAssocID="{E5ECBCF9-4515-44EE-A85A-0782B0F34CA0}" presName="sibTrans" presStyleCnt="0"/>
      <dgm:spPr/>
    </dgm:pt>
    <dgm:pt modelId="{72AC8E35-8C0B-4802-BBBC-173EA28B3822}" type="pres">
      <dgm:prSet presAssocID="{30FAB46B-CA05-4F02-9868-6056DBCB46D2}" presName="node" presStyleLbl="node1" presStyleIdx="6" presStyleCnt="10">
        <dgm:presLayoutVars>
          <dgm:bulletEnabled val="1"/>
        </dgm:presLayoutVars>
      </dgm:prSet>
      <dgm:spPr/>
    </dgm:pt>
    <dgm:pt modelId="{F99F8758-7B30-4103-9EF8-7F8DB93933DB}" type="pres">
      <dgm:prSet presAssocID="{2F3DC5DF-8609-40F5-8FC8-4988D1DAC543}" presName="sibTrans" presStyleCnt="0"/>
      <dgm:spPr/>
    </dgm:pt>
    <dgm:pt modelId="{DB17D4FF-552C-4D7A-84A8-AF7DBC143ACC}" type="pres">
      <dgm:prSet presAssocID="{226D7BF7-6655-42A4-9C7E-213616CBECF9}" presName="node" presStyleLbl="node1" presStyleIdx="7" presStyleCnt="10">
        <dgm:presLayoutVars>
          <dgm:bulletEnabled val="1"/>
        </dgm:presLayoutVars>
      </dgm:prSet>
      <dgm:spPr/>
    </dgm:pt>
    <dgm:pt modelId="{0F87F804-84E7-4BB0-A3F0-B5D545285F36}" type="pres">
      <dgm:prSet presAssocID="{F5E3DF3F-BDED-4207-AF65-299AFEC67536}" presName="sibTrans" presStyleCnt="0"/>
      <dgm:spPr/>
    </dgm:pt>
    <dgm:pt modelId="{7AB4E49A-0CCC-4F85-B4F3-8D5CE2FCEDE3}" type="pres">
      <dgm:prSet presAssocID="{F4433CD3-30B2-495B-8C7C-5D1CDF5434DB}" presName="node" presStyleLbl="node1" presStyleIdx="8" presStyleCnt="10">
        <dgm:presLayoutVars>
          <dgm:bulletEnabled val="1"/>
        </dgm:presLayoutVars>
      </dgm:prSet>
      <dgm:spPr/>
    </dgm:pt>
    <dgm:pt modelId="{5C17C9EC-5D72-49BD-A052-AA8299054929}" type="pres">
      <dgm:prSet presAssocID="{B2CD6670-AAC6-411D-98C2-2889A7F554F0}" presName="sibTrans" presStyleCnt="0"/>
      <dgm:spPr/>
    </dgm:pt>
    <dgm:pt modelId="{395A3ADD-F643-4C11-85E5-447AA662B848}" type="pres">
      <dgm:prSet presAssocID="{1DFCAC16-C8A6-45FE-B4C2-B3A62D4CD105}" presName="node" presStyleLbl="node1" presStyleIdx="9" presStyleCnt="10">
        <dgm:presLayoutVars>
          <dgm:bulletEnabled val="1"/>
        </dgm:presLayoutVars>
      </dgm:prSet>
      <dgm:spPr/>
    </dgm:pt>
  </dgm:ptLst>
  <dgm:cxnLst>
    <dgm:cxn modelId="{B422131C-AAFE-4C96-A516-54D42C9F0C2F}" srcId="{CEF0BFBA-C839-42D0-8D35-D94CCC8F0C2C}" destId="{30FAB46B-CA05-4F02-9868-6056DBCB46D2}" srcOrd="6" destOrd="0" parTransId="{079989FB-F3FC-4902-B843-D3ADDAA58F71}" sibTransId="{2F3DC5DF-8609-40F5-8FC8-4988D1DAC543}"/>
    <dgm:cxn modelId="{62F72125-0E19-44DC-800A-410EE12D5202}" type="presOf" srcId="{59AD0849-5393-41FC-BBCE-C36D7AE078D8}" destId="{9688B55B-354E-41B7-8501-59679BCFDC78}" srcOrd="0" destOrd="0" presId="urn:microsoft.com/office/officeart/2005/8/layout/default"/>
    <dgm:cxn modelId="{56AD315B-CB17-4D66-A47C-1B73A9528293}" srcId="{CEF0BFBA-C839-42D0-8D35-D94CCC8F0C2C}" destId="{B1B3C3FE-9612-437E-A4F8-48EB50CF48B8}" srcOrd="5" destOrd="0" parTransId="{4E8220FA-DA3B-4A00-BD6C-298A9487BA44}" sibTransId="{E5ECBCF9-4515-44EE-A85A-0782B0F34CA0}"/>
    <dgm:cxn modelId="{7DEADF60-5072-464F-BE19-6AB987665D32}" type="presOf" srcId="{B1B3C3FE-9612-437E-A4F8-48EB50CF48B8}" destId="{6DDD5AE4-2FA9-4B4D-915F-884BDB2E3409}" srcOrd="0" destOrd="0" presId="urn:microsoft.com/office/officeart/2005/8/layout/default"/>
    <dgm:cxn modelId="{221D2F44-26B2-43E7-815F-9F5E68F4A86A}" type="presOf" srcId="{A7AC75AD-909E-43C4-9439-568F90873E89}" destId="{D889170A-E41B-45BA-9ED3-8D0253C68A00}" srcOrd="0" destOrd="0" presId="urn:microsoft.com/office/officeart/2005/8/layout/default"/>
    <dgm:cxn modelId="{6FB4DB65-B7FA-45FD-A2EA-62C11C5C185D}" srcId="{CEF0BFBA-C839-42D0-8D35-D94CCC8F0C2C}" destId="{2C16BCA0-AE8F-4868-B389-348D06770789}" srcOrd="3" destOrd="0" parTransId="{8C0BB788-3DF4-4068-852C-0D3182DA2174}" sibTransId="{D4A79516-2016-49D0-A122-FD78917F91E3}"/>
    <dgm:cxn modelId="{76F71B47-2BAD-44F8-A5F2-765B42FAFAA6}" type="presOf" srcId="{1DFCAC16-C8A6-45FE-B4C2-B3A62D4CD105}" destId="{395A3ADD-F643-4C11-85E5-447AA662B848}" srcOrd="0" destOrd="0" presId="urn:microsoft.com/office/officeart/2005/8/layout/default"/>
    <dgm:cxn modelId="{2F402058-85CA-4FE1-BF2A-2A28E8F59E8C}" srcId="{CEF0BFBA-C839-42D0-8D35-D94CCC8F0C2C}" destId="{226D7BF7-6655-42A4-9C7E-213616CBECF9}" srcOrd="7" destOrd="0" parTransId="{A83CE9A4-5572-4116-AC02-08D3A8CCA20A}" sibTransId="{F5E3DF3F-BDED-4207-AF65-299AFEC67536}"/>
    <dgm:cxn modelId="{EBD07999-9EB4-4B1A-A287-28ACD0E403A7}" srcId="{CEF0BFBA-C839-42D0-8D35-D94CCC8F0C2C}" destId="{F4433CD3-30B2-495B-8C7C-5D1CDF5434DB}" srcOrd="8" destOrd="0" parTransId="{1ABFF374-CFC9-41BF-8B9D-6FDF8AB26D8D}" sibTransId="{B2CD6670-AAC6-411D-98C2-2889A7F554F0}"/>
    <dgm:cxn modelId="{1BA2F99E-B9CF-4090-A0F0-F12623FB5926}" srcId="{CEF0BFBA-C839-42D0-8D35-D94CCC8F0C2C}" destId="{59AD0849-5393-41FC-BBCE-C36D7AE078D8}" srcOrd="1" destOrd="0" parTransId="{E8855F72-F47B-4794-9F53-317F14ABC3A2}" sibTransId="{47CE918A-B601-43F2-ABEC-BD868933A807}"/>
    <dgm:cxn modelId="{2496769F-E5A1-4744-B6FB-E37E2467D59E}" type="presOf" srcId="{30FAB46B-CA05-4F02-9868-6056DBCB46D2}" destId="{72AC8E35-8C0B-4802-BBBC-173EA28B3822}" srcOrd="0" destOrd="0" presId="urn:microsoft.com/office/officeart/2005/8/layout/default"/>
    <dgm:cxn modelId="{9B6C3BA1-8A59-48F8-AFB9-ACC531D6D55C}" srcId="{CEF0BFBA-C839-42D0-8D35-D94CCC8F0C2C}" destId="{A7AC75AD-909E-43C4-9439-568F90873E89}" srcOrd="2" destOrd="0" parTransId="{018B234F-4CEB-4054-81A7-899215D141FB}" sibTransId="{D4551617-FF57-40BC-8C64-D3E112A6DB83}"/>
    <dgm:cxn modelId="{B2CBDCA7-465C-44AA-88A4-256CB78C7153}" type="presOf" srcId="{CEF0BFBA-C839-42D0-8D35-D94CCC8F0C2C}" destId="{DA4B02C8-5063-42B5-A207-8549096C8CC2}" srcOrd="0" destOrd="0" presId="urn:microsoft.com/office/officeart/2005/8/layout/default"/>
    <dgm:cxn modelId="{C07CC0B2-7D56-4775-BB5D-5E513A58BCA2}" srcId="{CEF0BFBA-C839-42D0-8D35-D94CCC8F0C2C}" destId="{C690399A-29AB-4DCF-A619-A8DBABAC9661}" srcOrd="0" destOrd="0" parTransId="{604913A2-BF13-4116-A6DD-1ED268E0CB22}" sibTransId="{B83384E0-ABB1-4917-903B-0CA4CB8CBDA4}"/>
    <dgm:cxn modelId="{7B81E8B6-4E7B-4D3A-BC26-27F96857B613}" srcId="{CEF0BFBA-C839-42D0-8D35-D94CCC8F0C2C}" destId="{1DFCAC16-C8A6-45FE-B4C2-B3A62D4CD105}" srcOrd="9" destOrd="0" parTransId="{58A3EC5F-022F-4AD4-8C6D-C081B1313AAC}" sibTransId="{2C706A00-25BC-4C65-A47E-E5B889C4C0EB}"/>
    <dgm:cxn modelId="{A2732FBA-2FC4-42B8-853B-B484ED2AE74F}" type="presOf" srcId="{C690399A-29AB-4DCF-A619-A8DBABAC9661}" destId="{F2E0E45F-B1D8-48F3-86F8-42536216EE5A}" srcOrd="0" destOrd="0" presId="urn:microsoft.com/office/officeart/2005/8/layout/default"/>
    <dgm:cxn modelId="{433680C9-5D00-447A-B9D8-CBFA54489662}" type="presOf" srcId="{2C16BCA0-AE8F-4868-B389-348D06770789}" destId="{0CFF3BAA-C3DB-48B8-808A-01802AA5EA82}" srcOrd="0" destOrd="0" presId="urn:microsoft.com/office/officeart/2005/8/layout/default"/>
    <dgm:cxn modelId="{76B326D7-6065-4694-9035-D1FC3C1F3A9A}" type="presOf" srcId="{226D7BF7-6655-42A4-9C7E-213616CBECF9}" destId="{DB17D4FF-552C-4D7A-84A8-AF7DBC143ACC}" srcOrd="0" destOrd="0" presId="urn:microsoft.com/office/officeart/2005/8/layout/default"/>
    <dgm:cxn modelId="{10C954DD-6A37-4595-837E-8C23108AC1B7}" type="presOf" srcId="{888BDB19-3E00-4A37-983F-6C2FD4946D23}" destId="{EBF3E09B-0A98-4D9E-AF18-6B9445143290}" srcOrd="0" destOrd="0" presId="urn:microsoft.com/office/officeart/2005/8/layout/default"/>
    <dgm:cxn modelId="{5C7849EE-06AC-4B87-B0B6-2212DB433B4D}" srcId="{CEF0BFBA-C839-42D0-8D35-D94CCC8F0C2C}" destId="{888BDB19-3E00-4A37-983F-6C2FD4946D23}" srcOrd="4" destOrd="0" parTransId="{E97BE847-376C-42C5-B57C-0D9487705CD3}" sibTransId="{8AFE97E5-600E-4B3E-A162-E2F48651E233}"/>
    <dgm:cxn modelId="{0D2DC8EF-9FF1-41A0-87FD-A0CBEBE5FAF8}" type="presOf" srcId="{F4433CD3-30B2-495B-8C7C-5D1CDF5434DB}" destId="{7AB4E49A-0CCC-4F85-B4F3-8D5CE2FCEDE3}" srcOrd="0" destOrd="0" presId="urn:microsoft.com/office/officeart/2005/8/layout/default"/>
    <dgm:cxn modelId="{889891E4-BFF6-4CC9-B8E5-8DCFAF0D9335}" type="presParOf" srcId="{DA4B02C8-5063-42B5-A207-8549096C8CC2}" destId="{F2E0E45F-B1D8-48F3-86F8-42536216EE5A}" srcOrd="0" destOrd="0" presId="urn:microsoft.com/office/officeart/2005/8/layout/default"/>
    <dgm:cxn modelId="{6487D983-DCC4-455B-B526-E8823031EEFB}" type="presParOf" srcId="{DA4B02C8-5063-42B5-A207-8549096C8CC2}" destId="{3F0C6435-EFD6-4ED1-8278-68A603663EE2}" srcOrd="1" destOrd="0" presId="urn:microsoft.com/office/officeart/2005/8/layout/default"/>
    <dgm:cxn modelId="{3A9C409F-DD05-4888-8E2A-2AE4CF552367}" type="presParOf" srcId="{DA4B02C8-5063-42B5-A207-8549096C8CC2}" destId="{9688B55B-354E-41B7-8501-59679BCFDC78}" srcOrd="2" destOrd="0" presId="urn:microsoft.com/office/officeart/2005/8/layout/default"/>
    <dgm:cxn modelId="{39AF5E78-B59A-4B7F-B6BF-06FA170F01B1}" type="presParOf" srcId="{DA4B02C8-5063-42B5-A207-8549096C8CC2}" destId="{0D1C9A6F-32ED-49B7-A89D-4A8DCF9A1726}" srcOrd="3" destOrd="0" presId="urn:microsoft.com/office/officeart/2005/8/layout/default"/>
    <dgm:cxn modelId="{2EAC61FF-B749-4DA1-8126-5E9DDB624F7E}" type="presParOf" srcId="{DA4B02C8-5063-42B5-A207-8549096C8CC2}" destId="{D889170A-E41B-45BA-9ED3-8D0253C68A00}" srcOrd="4" destOrd="0" presId="urn:microsoft.com/office/officeart/2005/8/layout/default"/>
    <dgm:cxn modelId="{79331A3F-BC8A-4CFE-8DDF-40546347F0E1}" type="presParOf" srcId="{DA4B02C8-5063-42B5-A207-8549096C8CC2}" destId="{1151F7C7-B6B9-4AF8-B1C1-22F6B829B1AC}" srcOrd="5" destOrd="0" presId="urn:microsoft.com/office/officeart/2005/8/layout/default"/>
    <dgm:cxn modelId="{F1781CAD-685C-4FDA-B07A-329F6140EF97}" type="presParOf" srcId="{DA4B02C8-5063-42B5-A207-8549096C8CC2}" destId="{0CFF3BAA-C3DB-48B8-808A-01802AA5EA82}" srcOrd="6" destOrd="0" presId="urn:microsoft.com/office/officeart/2005/8/layout/default"/>
    <dgm:cxn modelId="{0DF781CB-9FAB-45A8-BBE6-76A1590486B3}" type="presParOf" srcId="{DA4B02C8-5063-42B5-A207-8549096C8CC2}" destId="{A0D44DBC-583A-422D-9BB1-CEF4BCD6C88F}" srcOrd="7" destOrd="0" presId="urn:microsoft.com/office/officeart/2005/8/layout/default"/>
    <dgm:cxn modelId="{8A746231-90F4-4175-9DAC-961900EF252A}" type="presParOf" srcId="{DA4B02C8-5063-42B5-A207-8549096C8CC2}" destId="{EBF3E09B-0A98-4D9E-AF18-6B9445143290}" srcOrd="8" destOrd="0" presId="urn:microsoft.com/office/officeart/2005/8/layout/default"/>
    <dgm:cxn modelId="{BCE19941-0938-4313-8DF1-19E463A50291}" type="presParOf" srcId="{DA4B02C8-5063-42B5-A207-8549096C8CC2}" destId="{6096C1BD-F899-4FC9-A3DA-41A290623F3A}" srcOrd="9" destOrd="0" presId="urn:microsoft.com/office/officeart/2005/8/layout/default"/>
    <dgm:cxn modelId="{6B50C2DE-BB1D-4611-8EE6-BBA4647BA908}" type="presParOf" srcId="{DA4B02C8-5063-42B5-A207-8549096C8CC2}" destId="{6DDD5AE4-2FA9-4B4D-915F-884BDB2E3409}" srcOrd="10" destOrd="0" presId="urn:microsoft.com/office/officeart/2005/8/layout/default"/>
    <dgm:cxn modelId="{0AD0A11C-67EF-4C2E-9412-C31AF8292132}" type="presParOf" srcId="{DA4B02C8-5063-42B5-A207-8549096C8CC2}" destId="{FF57D5B5-1B92-4505-B220-9D5688FD7DB8}" srcOrd="11" destOrd="0" presId="urn:microsoft.com/office/officeart/2005/8/layout/default"/>
    <dgm:cxn modelId="{5DDC181C-0EE0-4EA4-B39E-950634D7CCFD}" type="presParOf" srcId="{DA4B02C8-5063-42B5-A207-8549096C8CC2}" destId="{72AC8E35-8C0B-4802-BBBC-173EA28B3822}" srcOrd="12" destOrd="0" presId="urn:microsoft.com/office/officeart/2005/8/layout/default"/>
    <dgm:cxn modelId="{249969DA-B54F-4BAB-A4CA-BC901E417601}" type="presParOf" srcId="{DA4B02C8-5063-42B5-A207-8549096C8CC2}" destId="{F99F8758-7B30-4103-9EF8-7F8DB93933DB}" srcOrd="13" destOrd="0" presId="urn:microsoft.com/office/officeart/2005/8/layout/default"/>
    <dgm:cxn modelId="{45120527-429F-4191-B1A7-358EC97DAD75}" type="presParOf" srcId="{DA4B02C8-5063-42B5-A207-8549096C8CC2}" destId="{DB17D4FF-552C-4D7A-84A8-AF7DBC143ACC}" srcOrd="14" destOrd="0" presId="urn:microsoft.com/office/officeart/2005/8/layout/default"/>
    <dgm:cxn modelId="{B260C007-F42A-4524-95E7-E9228341B4B9}" type="presParOf" srcId="{DA4B02C8-5063-42B5-A207-8549096C8CC2}" destId="{0F87F804-84E7-4BB0-A3F0-B5D545285F36}" srcOrd="15" destOrd="0" presId="urn:microsoft.com/office/officeart/2005/8/layout/default"/>
    <dgm:cxn modelId="{88D0CA72-D1A1-4052-88CE-2349B411D394}" type="presParOf" srcId="{DA4B02C8-5063-42B5-A207-8549096C8CC2}" destId="{7AB4E49A-0CCC-4F85-B4F3-8D5CE2FCEDE3}" srcOrd="16" destOrd="0" presId="urn:microsoft.com/office/officeart/2005/8/layout/default"/>
    <dgm:cxn modelId="{83D0A985-CE88-4327-BA7A-AFFBEB0DCE50}" type="presParOf" srcId="{DA4B02C8-5063-42B5-A207-8549096C8CC2}" destId="{5C17C9EC-5D72-49BD-A052-AA8299054929}" srcOrd="17" destOrd="0" presId="urn:microsoft.com/office/officeart/2005/8/layout/default"/>
    <dgm:cxn modelId="{3AB5F981-047C-4871-AB36-00B7006F07FA}" type="presParOf" srcId="{DA4B02C8-5063-42B5-A207-8549096C8CC2}" destId="{395A3ADD-F643-4C11-85E5-447AA662B848}" srcOrd="1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C5C4CFB-CAD0-401D-8A43-DE2F9D89FEA2}" type="doc">
      <dgm:prSet loTypeId="urn:microsoft.com/office/officeart/2005/8/layout/vList2" loCatId="list" qsTypeId="urn:microsoft.com/office/officeart/2005/8/quickstyle/simple4" qsCatId="simple" csTypeId="urn:microsoft.com/office/officeart/2005/8/colors/colorful5" csCatId="colorful"/>
      <dgm:spPr/>
      <dgm:t>
        <a:bodyPr/>
        <a:lstStyle/>
        <a:p>
          <a:endParaRPr lang="en-US"/>
        </a:p>
      </dgm:t>
    </dgm:pt>
    <dgm:pt modelId="{F9774AD9-ADB1-404E-A469-B48E6716094F}">
      <dgm:prSet/>
      <dgm:spPr/>
      <dgm:t>
        <a:bodyPr/>
        <a:lstStyle/>
        <a:p>
          <a:r>
            <a:rPr lang="en-IN" b="0" i="0" baseline="0"/>
            <a:t>Training should be systematic in that it is specifically designed, planned and implemented to meet defined needs. It is provided by people who know how to train and the impact of training is carefully evaluated. The concept was originally developed for the industrial training boards in the 1960s and consists of a simple four-stage model</a:t>
          </a:r>
          <a:endParaRPr lang="en-US"/>
        </a:p>
      </dgm:t>
    </dgm:pt>
    <dgm:pt modelId="{0F4BECF5-0EF0-4AA3-B893-E33E3F3A9BD1}" type="parTrans" cxnId="{DB424677-6252-47BE-BBC4-C4E25D87A71C}">
      <dgm:prSet/>
      <dgm:spPr/>
      <dgm:t>
        <a:bodyPr/>
        <a:lstStyle/>
        <a:p>
          <a:endParaRPr lang="en-US"/>
        </a:p>
      </dgm:t>
    </dgm:pt>
    <dgm:pt modelId="{EC66E283-BC52-428C-8CE9-01DF155603BB}" type="sibTrans" cxnId="{DB424677-6252-47BE-BBC4-C4E25D87A71C}">
      <dgm:prSet/>
      <dgm:spPr/>
      <dgm:t>
        <a:bodyPr/>
        <a:lstStyle/>
        <a:p>
          <a:endParaRPr lang="en-US"/>
        </a:p>
      </dgm:t>
    </dgm:pt>
    <dgm:pt modelId="{6B0FFF68-D261-43F9-813E-112EFECD369E}">
      <dgm:prSet/>
      <dgm:spPr/>
      <dgm:t>
        <a:bodyPr/>
        <a:lstStyle/>
        <a:p>
          <a:r>
            <a:rPr lang="en-US" b="0" i="0" baseline="0"/>
            <a:t>1. Identify training needs.</a:t>
          </a:r>
          <a:endParaRPr lang="en-US"/>
        </a:p>
      </dgm:t>
    </dgm:pt>
    <dgm:pt modelId="{31776D73-4D20-48F5-9398-8EF987C97674}" type="parTrans" cxnId="{0CEAFF74-DB03-4409-9E9A-F771C590EB5F}">
      <dgm:prSet/>
      <dgm:spPr/>
      <dgm:t>
        <a:bodyPr/>
        <a:lstStyle/>
        <a:p>
          <a:endParaRPr lang="en-US"/>
        </a:p>
      </dgm:t>
    </dgm:pt>
    <dgm:pt modelId="{A9703FE9-B5DB-442E-910D-018420A96DEC}" type="sibTrans" cxnId="{0CEAFF74-DB03-4409-9E9A-F771C590EB5F}">
      <dgm:prSet/>
      <dgm:spPr/>
      <dgm:t>
        <a:bodyPr/>
        <a:lstStyle/>
        <a:p>
          <a:endParaRPr lang="en-US"/>
        </a:p>
      </dgm:t>
    </dgm:pt>
    <dgm:pt modelId="{6EC39AEA-567F-427E-A40E-14B66A54641E}">
      <dgm:prSet/>
      <dgm:spPr/>
      <dgm:t>
        <a:bodyPr/>
        <a:lstStyle/>
        <a:p>
          <a:r>
            <a:rPr lang="en-IN" b="0" i="0" baseline="0"/>
            <a:t>2. Decide what sort of training is required to satisfy these needs.</a:t>
          </a:r>
          <a:endParaRPr lang="en-US"/>
        </a:p>
      </dgm:t>
    </dgm:pt>
    <dgm:pt modelId="{8F79140B-E9DC-4711-A420-AB7BC8B607B0}" type="parTrans" cxnId="{0DA643F0-123C-4524-A2AA-4C990CAD3843}">
      <dgm:prSet/>
      <dgm:spPr/>
      <dgm:t>
        <a:bodyPr/>
        <a:lstStyle/>
        <a:p>
          <a:endParaRPr lang="en-US"/>
        </a:p>
      </dgm:t>
    </dgm:pt>
    <dgm:pt modelId="{3A7873C8-F193-419E-97B8-1E0493C0B3DC}" type="sibTrans" cxnId="{0DA643F0-123C-4524-A2AA-4C990CAD3843}">
      <dgm:prSet/>
      <dgm:spPr/>
      <dgm:t>
        <a:bodyPr/>
        <a:lstStyle/>
        <a:p>
          <a:endParaRPr lang="en-US"/>
        </a:p>
      </dgm:t>
    </dgm:pt>
    <dgm:pt modelId="{38EA241C-D534-416C-B610-FCFCF24B962C}">
      <dgm:prSet/>
      <dgm:spPr/>
      <dgm:t>
        <a:bodyPr/>
        <a:lstStyle/>
        <a:p>
          <a:r>
            <a:rPr lang="en-IN" b="0" i="0" baseline="0"/>
            <a:t>3. Use experienced and trained trainers to implement training.</a:t>
          </a:r>
          <a:endParaRPr lang="en-US"/>
        </a:p>
      </dgm:t>
    </dgm:pt>
    <dgm:pt modelId="{C9C35F04-EF44-4ED1-9D7C-55EB5BC140C7}" type="parTrans" cxnId="{5E1CB5EC-CDA3-4423-BD99-EF33B1E49F88}">
      <dgm:prSet/>
      <dgm:spPr/>
      <dgm:t>
        <a:bodyPr/>
        <a:lstStyle/>
        <a:p>
          <a:endParaRPr lang="en-US"/>
        </a:p>
      </dgm:t>
    </dgm:pt>
    <dgm:pt modelId="{DC69478C-BC97-4229-8D22-58CDF889A0A2}" type="sibTrans" cxnId="{5E1CB5EC-CDA3-4423-BD99-EF33B1E49F88}">
      <dgm:prSet/>
      <dgm:spPr/>
      <dgm:t>
        <a:bodyPr/>
        <a:lstStyle/>
        <a:p>
          <a:endParaRPr lang="en-US"/>
        </a:p>
      </dgm:t>
    </dgm:pt>
    <dgm:pt modelId="{57752F30-473F-4832-9305-5850EDC1C595}">
      <dgm:prSet/>
      <dgm:spPr/>
      <dgm:t>
        <a:bodyPr/>
        <a:lstStyle/>
        <a:p>
          <a:r>
            <a:rPr lang="en-IN" b="0" i="0" baseline="0"/>
            <a:t>4. Follow up and evaluate training to ensure that it is effective.</a:t>
          </a:r>
          <a:endParaRPr lang="en-US"/>
        </a:p>
      </dgm:t>
    </dgm:pt>
    <dgm:pt modelId="{40C38379-2C0D-4852-BA1B-2A5EDA994032}" type="parTrans" cxnId="{9EFCDB62-6D5E-449B-A0A6-4CCACE598A00}">
      <dgm:prSet/>
      <dgm:spPr/>
      <dgm:t>
        <a:bodyPr/>
        <a:lstStyle/>
        <a:p>
          <a:endParaRPr lang="en-US"/>
        </a:p>
      </dgm:t>
    </dgm:pt>
    <dgm:pt modelId="{01B37534-5605-44B5-9E1C-F140C2371581}" type="sibTrans" cxnId="{9EFCDB62-6D5E-449B-A0A6-4CCACE598A00}">
      <dgm:prSet/>
      <dgm:spPr/>
      <dgm:t>
        <a:bodyPr/>
        <a:lstStyle/>
        <a:p>
          <a:endParaRPr lang="en-US"/>
        </a:p>
      </dgm:t>
    </dgm:pt>
    <dgm:pt modelId="{BED4E668-C7B6-412E-8405-66989F166566}" type="pres">
      <dgm:prSet presAssocID="{9C5C4CFB-CAD0-401D-8A43-DE2F9D89FEA2}" presName="linear" presStyleCnt="0">
        <dgm:presLayoutVars>
          <dgm:animLvl val="lvl"/>
          <dgm:resizeHandles val="exact"/>
        </dgm:presLayoutVars>
      </dgm:prSet>
      <dgm:spPr/>
    </dgm:pt>
    <dgm:pt modelId="{0EE6DBC6-9BCD-401E-ABFD-5B6C90F3F5D4}" type="pres">
      <dgm:prSet presAssocID="{F9774AD9-ADB1-404E-A469-B48E6716094F}" presName="parentText" presStyleLbl="node1" presStyleIdx="0" presStyleCnt="1">
        <dgm:presLayoutVars>
          <dgm:chMax val="0"/>
          <dgm:bulletEnabled val="1"/>
        </dgm:presLayoutVars>
      </dgm:prSet>
      <dgm:spPr/>
    </dgm:pt>
    <dgm:pt modelId="{E906B51B-E07A-4DA0-8156-2BCB6E23DF1F}" type="pres">
      <dgm:prSet presAssocID="{F9774AD9-ADB1-404E-A469-B48E6716094F}" presName="childText" presStyleLbl="revTx" presStyleIdx="0" presStyleCnt="1">
        <dgm:presLayoutVars>
          <dgm:bulletEnabled val="1"/>
        </dgm:presLayoutVars>
      </dgm:prSet>
      <dgm:spPr/>
    </dgm:pt>
  </dgm:ptLst>
  <dgm:cxnLst>
    <dgm:cxn modelId="{9EFCDB62-6D5E-449B-A0A6-4CCACE598A00}" srcId="{F9774AD9-ADB1-404E-A469-B48E6716094F}" destId="{57752F30-473F-4832-9305-5850EDC1C595}" srcOrd="3" destOrd="0" parTransId="{40C38379-2C0D-4852-BA1B-2A5EDA994032}" sibTransId="{01B37534-5605-44B5-9E1C-F140C2371581}"/>
    <dgm:cxn modelId="{54E0936F-8E64-4D4F-87F0-134D6C79C899}" type="presOf" srcId="{6B0FFF68-D261-43F9-813E-112EFECD369E}" destId="{E906B51B-E07A-4DA0-8156-2BCB6E23DF1F}" srcOrd="0" destOrd="0" presId="urn:microsoft.com/office/officeart/2005/8/layout/vList2"/>
    <dgm:cxn modelId="{0CEAFF74-DB03-4409-9E9A-F771C590EB5F}" srcId="{F9774AD9-ADB1-404E-A469-B48E6716094F}" destId="{6B0FFF68-D261-43F9-813E-112EFECD369E}" srcOrd="0" destOrd="0" parTransId="{31776D73-4D20-48F5-9398-8EF987C97674}" sibTransId="{A9703FE9-B5DB-442E-910D-018420A96DEC}"/>
    <dgm:cxn modelId="{DB424677-6252-47BE-BBC4-C4E25D87A71C}" srcId="{9C5C4CFB-CAD0-401D-8A43-DE2F9D89FEA2}" destId="{F9774AD9-ADB1-404E-A469-B48E6716094F}" srcOrd="0" destOrd="0" parTransId="{0F4BECF5-0EF0-4AA3-B893-E33E3F3A9BD1}" sibTransId="{EC66E283-BC52-428C-8CE9-01DF155603BB}"/>
    <dgm:cxn modelId="{664AEB9D-CA66-4E13-932B-A6851D20AA94}" type="presOf" srcId="{6EC39AEA-567F-427E-A40E-14B66A54641E}" destId="{E906B51B-E07A-4DA0-8156-2BCB6E23DF1F}" srcOrd="0" destOrd="1" presId="urn:microsoft.com/office/officeart/2005/8/layout/vList2"/>
    <dgm:cxn modelId="{60A476A1-00EE-471D-B027-0ADDA3952B20}" type="presOf" srcId="{38EA241C-D534-416C-B610-FCFCF24B962C}" destId="{E906B51B-E07A-4DA0-8156-2BCB6E23DF1F}" srcOrd="0" destOrd="2" presId="urn:microsoft.com/office/officeart/2005/8/layout/vList2"/>
    <dgm:cxn modelId="{080576B2-F009-4954-809D-249776068183}" type="presOf" srcId="{F9774AD9-ADB1-404E-A469-B48E6716094F}" destId="{0EE6DBC6-9BCD-401E-ABFD-5B6C90F3F5D4}" srcOrd="0" destOrd="0" presId="urn:microsoft.com/office/officeart/2005/8/layout/vList2"/>
    <dgm:cxn modelId="{380AB2C5-F451-4B9F-889B-E3CF35E8AB24}" type="presOf" srcId="{9C5C4CFB-CAD0-401D-8A43-DE2F9D89FEA2}" destId="{BED4E668-C7B6-412E-8405-66989F166566}" srcOrd="0" destOrd="0" presId="urn:microsoft.com/office/officeart/2005/8/layout/vList2"/>
    <dgm:cxn modelId="{1E29BAEA-1C82-4C55-A036-D05473879B2F}" type="presOf" srcId="{57752F30-473F-4832-9305-5850EDC1C595}" destId="{E906B51B-E07A-4DA0-8156-2BCB6E23DF1F}" srcOrd="0" destOrd="3" presId="urn:microsoft.com/office/officeart/2005/8/layout/vList2"/>
    <dgm:cxn modelId="{5E1CB5EC-CDA3-4423-BD99-EF33B1E49F88}" srcId="{F9774AD9-ADB1-404E-A469-B48E6716094F}" destId="{38EA241C-D534-416C-B610-FCFCF24B962C}" srcOrd="2" destOrd="0" parTransId="{C9C35F04-EF44-4ED1-9D7C-55EB5BC140C7}" sibTransId="{DC69478C-BC97-4229-8D22-58CDF889A0A2}"/>
    <dgm:cxn modelId="{0DA643F0-123C-4524-A2AA-4C990CAD3843}" srcId="{F9774AD9-ADB1-404E-A469-B48E6716094F}" destId="{6EC39AEA-567F-427E-A40E-14B66A54641E}" srcOrd="1" destOrd="0" parTransId="{8F79140B-E9DC-4711-A420-AB7BC8B607B0}" sibTransId="{3A7873C8-F193-419E-97B8-1E0493C0B3DC}"/>
    <dgm:cxn modelId="{1A41CE89-0E5B-48AA-A06D-615C6D6367CF}" type="presParOf" srcId="{BED4E668-C7B6-412E-8405-66989F166566}" destId="{0EE6DBC6-9BCD-401E-ABFD-5B6C90F3F5D4}" srcOrd="0" destOrd="0" presId="urn:microsoft.com/office/officeart/2005/8/layout/vList2"/>
    <dgm:cxn modelId="{DA43F486-2CF4-49EC-A104-DA284EAAD5F4}" type="presParOf" srcId="{BED4E668-C7B6-412E-8405-66989F166566}" destId="{E906B51B-E07A-4DA0-8156-2BCB6E23DF1F}"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954AFA3-1935-44C2-B03F-C7679D397F5B}"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en-US"/>
        </a:p>
      </dgm:t>
    </dgm:pt>
    <dgm:pt modelId="{8556F881-9451-4891-ACCB-73423FB525ED}">
      <dgm:prSet/>
      <dgm:spPr/>
      <dgm:t>
        <a:bodyPr/>
        <a:lstStyle/>
        <a:p>
          <a:r>
            <a:rPr lang="en-IN" b="0" i="0" baseline="0"/>
            <a:t>Training programmes or events can be concerned with any of the following:</a:t>
          </a:r>
          <a:endParaRPr lang="en-US"/>
        </a:p>
      </dgm:t>
    </dgm:pt>
    <dgm:pt modelId="{D0EF4281-4C74-4147-ABAF-7C540CC721FC}" type="parTrans" cxnId="{E0FF4629-BBF9-43F0-A2A9-84BF6EC11D6F}">
      <dgm:prSet/>
      <dgm:spPr/>
      <dgm:t>
        <a:bodyPr/>
        <a:lstStyle/>
        <a:p>
          <a:endParaRPr lang="en-US"/>
        </a:p>
      </dgm:t>
    </dgm:pt>
    <dgm:pt modelId="{918F22C7-B49A-482C-90F8-28A4C8B00562}" type="sibTrans" cxnId="{E0FF4629-BBF9-43F0-A2A9-84BF6EC11D6F}">
      <dgm:prSet/>
      <dgm:spPr/>
      <dgm:t>
        <a:bodyPr/>
        <a:lstStyle/>
        <a:p>
          <a:endParaRPr lang="en-US"/>
        </a:p>
      </dgm:t>
    </dgm:pt>
    <dgm:pt modelId="{9BDB5D1B-B1C5-4C2B-B5FD-889E2ED79B50}">
      <dgm:prSet/>
      <dgm:spPr/>
      <dgm:t>
        <a:bodyPr/>
        <a:lstStyle/>
        <a:p>
          <a:r>
            <a:rPr lang="en-US" b="0" i="0" baseline="0"/>
            <a:t>manual skills;</a:t>
          </a:r>
          <a:endParaRPr lang="en-US"/>
        </a:p>
      </dgm:t>
    </dgm:pt>
    <dgm:pt modelId="{4037C8F4-9C25-4F9C-BD7F-2F5AFDED0B79}" type="parTrans" cxnId="{4EBDE0A9-D961-42D8-94DA-F505B7A375D1}">
      <dgm:prSet/>
      <dgm:spPr/>
      <dgm:t>
        <a:bodyPr/>
        <a:lstStyle/>
        <a:p>
          <a:endParaRPr lang="en-US"/>
        </a:p>
      </dgm:t>
    </dgm:pt>
    <dgm:pt modelId="{CE06D671-F2FB-4D05-929F-53B7B7531330}" type="sibTrans" cxnId="{4EBDE0A9-D961-42D8-94DA-F505B7A375D1}">
      <dgm:prSet/>
      <dgm:spPr/>
      <dgm:t>
        <a:bodyPr/>
        <a:lstStyle/>
        <a:p>
          <a:endParaRPr lang="en-US"/>
        </a:p>
      </dgm:t>
    </dgm:pt>
    <dgm:pt modelId="{737DEBEF-7AA9-429D-83D0-A6FFB4876AC6}">
      <dgm:prSet/>
      <dgm:spPr/>
      <dgm:t>
        <a:bodyPr/>
        <a:lstStyle/>
        <a:p>
          <a:r>
            <a:rPr lang="en-US" b="0" i="0" baseline="0"/>
            <a:t>IT skills;</a:t>
          </a:r>
          <a:endParaRPr lang="en-US"/>
        </a:p>
      </dgm:t>
    </dgm:pt>
    <dgm:pt modelId="{9F4AF9DA-BFFE-4612-9E44-3DE373876044}" type="parTrans" cxnId="{83CC937E-E3C3-4F27-9B34-AE0EE0B34A03}">
      <dgm:prSet/>
      <dgm:spPr/>
      <dgm:t>
        <a:bodyPr/>
        <a:lstStyle/>
        <a:p>
          <a:endParaRPr lang="en-US"/>
        </a:p>
      </dgm:t>
    </dgm:pt>
    <dgm:pt modelId="{CD59859B-0C0E-4B87-8C57-0FC88335ECBB}" type="sibTrans" cxnId="{83CC937E-E3C3-4F27-9B34-AE0EE0B34A03}">
      <dgm:prSet/>
      <dgm:spPr/>
      <dgm:t>
        <a:bodyPr/>
        <a:lstStyle/>
        <a:p>
          <a:endParaRPr lang="en-US"/>
        </a:p>
      </dgm:t>
    </dgm:pt>
    <dgm:pt modelId="{62AAB3A8-6060-40DE-9F5A-40BBB094B3E1}">
      <dgm:prSet/>
      <dgm:spPr/>
      <dgm:t>
        <a:bodyPr/>
        <a:lstStyle/>
        <a:p>
          <a:r>
            <a:rPr lang="en-IN" b="0" i="0" baseline="0"/>
            <a:t>team leader or supervisory training;</a:t>
          </a:r>
          <a:endParaRPr lang="en-US"/>
        </a:p>
      </dgm:t>
    </dgm:pt>
    <dgm:pt modelId="{AB555BCD-9D49-4051-9C44-7B07641537FB}" type="parTrans" cxnId="{C02363D5-5CDB-46EE-A661-B5BF711B1875}">
      <dgm:prSet/>
      <dgm:spPr/>
      <dgm:t>
        <a:bodyPr/>
        <a:lstStyle/>
        <a:p>
          <a:endParaRPr lang="en-US"/>
        </a:p>
      </dgm:t>
    </dgm:pt>
    <dgm:pt modelId="{6735291A-45FA-454E-BA1B-0775D70E3DB8}" type="sibTrans" cxnId="{C02363D5-5CDB-46EE-A661-B5BF711B1875}">
      <dgm:prSet/>
      <dgm:spPr/>
      <dgm:t>
        <a:bodyPr/>
        <a:lstStyle/>
        <a:p>
          <a:endParaRPr lang="en-US"/>
        </a:p>
      </dgm:t>
    </dgm:pt>
    <dgm:pt modelId="{2EAB8A3E-5E19-431F-AD91-9CAD499B2A9F}">
      <dgm:prSet/>
      <dgm:spPr/>
      <dgm:t>
        <a:bodyPr/>
        <a:lstStyle/>
        <a:p>
          <a:r>
            <a:rPr lang="en-US" b="0" i="0" baseline="0"/>
            <a:t>management training;</a:t>
          </a:r>
          <a:endParaRPr lang="en-US"/>
        </a:p>
      </dgm:t>
    </dgm:pt>
    <dgm:pt modelId="{135A1053-3E14-4ADE-8408-4DF132760C45}" type="parTrans" cxnId="{0C29807F-E42F-4B23-91B0-B7BAB3ED3050}">
      <dgm:prSet/>
      <dgm:spPr/>
      <dgm:t>
        <a:bodyPr/>
        <a:lstStyle/>
        <a:p>
          <a:endParaRPr lang="en-US"/>
        </a:p>
      </dgm:t>
    </dgm:pt>
    <dgm:pt modelId="{5F459044-01FD-478E-9EAD-957DA9979C1F}" type="sibTrans" cxnId="{0C29807F-E42F-4B23-91B0-B7BAB3ED3050}">
      <dgm:prSet/>
      <dgm:spPr/>
      <dgm:t>
        <a:bodyPr/>
        <a:lstStyle/>
        <a:p>
          <a:endParaRPr lang="en-US"/>
        </a:p>
      </dgm:t>
    </dgm:pt>
    <dgm:pt modelId="{962F1611-9552-42F2-8B9C-C0EA382AB04D}">
      <dgm:prSet/>
      <dgm:spPr/>
      <dgm:t>
        <a:bodyPr/>
        <a:lstStyle/>
        <a:p>
          <a:r>
            <a:rPr lang="en-IN" b="0" i="0" baseline="0"/>
            <a:t>interpersonal skills, eg leadership, teambuilding, group dynamics, neurolinguistic </a:t>
          </a:r>
          <a:r>
            <a:rPr lang="en-US" b="0" i="0" baseline="0"/>
            <a:t>programming;</a:t>
          </a:r>
          <a:endParaRPr lang="en-US"/>
        </a:p>
      </dgm:t>
    </dgm:pt>
    <dgm:pt modelId="{4D53812B-DCF1-4917-ADE6-31AA7C8DF077}" type="parTrans" cxnId="{70B9A54D-6C24-400D-B332-29A9FA178222}">
      <dgm:prSet/>
      <dgm:spPr/>
      <dgm:t>
        <a:bodyPr/>
        <a:lstStyle/>
        <a:p>
          <a:endParaRPr lang="en-US"/>
        </a:p>
      </dgm:t>
    </dgm:pt>
    <dgm:pt modelId="{56031CB2-0000-4C62-ADF4-66E0C3D15E90}" type="sibTrans" cxnId="{70B9A54D-6C24-400D-B332-29A9FA178222}">
      <dgm:prSet/>
      <dgm:spPr/>
      <dgm:t>
        <a:bodyPr/>
        <a:lstStyle/>
        <a:p>
          <a:endParaRPr lang="en-US"/>
        </a:p>
      </dgm:t>
    </dgm:pt>
    <dgm:pt modelId="{CED50595-2687-4113-B9B8-753E8F35A740}">
      <dgm:prSet/>
      <dgm:spPr/>
      <dgm:t>
        <a:bodyPr/>
        <a:lstStyle/>
        <a:p>
          <a:r>
            <a:rPr lang="en-IN" b="0" i="0" baseline="0"/>
            <a:t>personal skills, eg assertiveness, coaching, communicating, time management;</a:t>
          </a:r>
          <a:endParaRPr lang="en-US"/>
        </a:p>
      </dgm:t>
    </dgm:pt>
    <dgm:pt modelId="{EFA48218-5FA5-4AE4-AD28-DDF9DE5D2F29}" type="parTrans" cxnId="{4EB31B55-611F-473A-A963-3F07DC8B9407}">
      <dgm:prSet/>
      <dgm:spPr/>
      <dgm:t>
        <a:bodyPr/>
        <a:lstStyle/>
        <a:p>
          <a:endParaRPr lang="en-US"/>
        </a:p>
      </dgm:t>
    </dgm:pt>
    <dgm:pt modelId="{E49945DC-DF58-434C-AF93-767CBDEF353C}" type="sibTrans" cxnId="{4EB31B55-611F-473A-A963-3F07DC8B9407}">
      <dgm:prSet/>
      <dgm:spPr/>
      <dgm:t>
        <a:bodyPr/>
        <a:lstStyle/>
        <a:p>
          <a:endParaRPr lang="en-US"/>
        </a:p>
      </dgm:t>
    </dgm:pt>
    <dgm:pt modelId="{758FE79A-E6C9-4370-8280-69687A052C5F}">
      <dgm:prSet/>
      <dgm:spPr/>
      <dgm:t>
        <a:bodyPr/>
        <a:lstStyle/>
        <a:p>
          <a:r>
            <a:rPr lang="en-IN" b="0" i="0" baseline="0"/>
            <a:t>training in organizational procedures or practices, eg induction, health and safety,</a:t>
          </a:r>
          <a:endParaRPr lang="en-US"/>
        </a:p>
      </dgm:t>
    </dgm:pt>
    <dgm:pt modelId="{8CA365D5-D530-4735-A39B-C885A738C32C}" type="parTrans" cxnId="{A3B24105-4446-40B9-A611-A473AA98C70C}">
      <dgm:prSet/>
      <dgm:spPr/>
      <dgm:t>
        <a:bodyPr/>
        <a:lstStyle/>
        <a:p>
          <a:endParaRPr lang="en-US"/>
        </a:p>
      </dgm:t>
    </dgm:pt>
    <dgm:pt modelId="{D9B7E691-52D6-461A-834B-4F48FB94B1A8}" type="sibTrans" cxnId="{A3B24105-4446-40B9-A611-A473AA98C70C}">
      <dgm:prSet/>
      <dgm:spPr/>
      <dgm:t>
        <a:bodyPr/>
        <a:lstStyle/>
        <a:p>
          <a:endParaRPr lang="en-US"/>
        </a:p>
      </dgm:t>
    </dgm:pt>
    <dgm:pt modelId="{EF51F707-BB0F-4A38-8303-5A7C3C4963A6}">
      <dgm:prSet/>
      <dgm:spPr/>
      <dgm:t>
        <a:bodyPr/>
        <a:lstStyle/>
        <a:p>
          <a:r>
            <a:rPr lang="en-IN" b="0" i="0" baseline="0"/>
            <a:t>performance management, equal opportunity or managing diversity policy and </a:t>
          </a:r>
          <a:r>
            <a:rPr lang="en-US" b="0" i="0" baseline="0"/>
            <a:t>practice.</a:t>
          </a:r>
          <a:endParaRPr lang="en-US"/>
        </a:p>
      </dgm:t>
    </dgm:pt>
    <dgm:pt modelId="{77B69C4C-5F5F-45C3-8F4E-4F726570CC73}" type="parTrans" cxnId="{1D2509F6-059A-448B-B819-C7A403EA1AC7}">
      <dgm:prSet/>
      <dgm:spPr/>
      <dgm:t>
        <a:bodyPr/>
        <a:lstStyle/>
        <a:p>
          <a:endParaRPr lang="en-US"/>
        </a:p>
      </dgm:t>
    </dgm:pt>
    <dgm:pt modelId="{25D1E6C6-4CC3-48C0-9F82-8A194B22EC4A}" type="sibTrans" cxnId="{1D2509F6-059A-448B-B819-C7A403EA1AC7}">
      <dgm:prSet/>
      <dgm:spPr/>
      <dgm:t>
        <a:bodyPr/>
        <a:lstStyle/>
        <a:p>
          <a:endParaRPr lang="en-US"/>
        </a:p>
      </dgm:t>
    </dgm:pt>
    <dgm:pt modelId="{A9C86A5D-C196-4232-9AA8-891160523A0C}" type="pres">
      <dgm:prSet presAssocID="{1954AFA3-1935-44C2-B03F-C7679D397F5B}" presName="linear" presStyleCnt="0">
        <dgm:presLayoutVars>
          <dgm:animLvl val="lvl"/>
          <dgm:resizeHandles val="exact"/>
        </dgm:presLayoutVars>
      </dgm:prSet>
      <dgm:spPr/>
    </dgm:pt>
    <dgm:pt modelId="{1A784FEC-386A-473F-9DF6-40C9F5FEDF1D}" type="pres">
      <dgm:prSet presAssocID="{8556F881-9451-4891-ACCB-73423FB525ED}" presName="parentText" presStyleLbl="node1" presStyleIdx="0" presStyleCnt="1">
        <dgm:presLayoutVars>
          <dgm:chMax val="0"/>
          <dgm:bulletEnabled val="1"/>
        </dgm:presLayoutVars>
      </dgm:prSet>
      <dgm:spPr/>
    </dgm:pt>
    <dgm:pt modelId="{4F50CA8E-FAAC-4603-BD1E-61197613C2E3}" type="pres">
      <dgm:prSet presAssocID="{8556F881-9451-4891-ACCB-73423FB525ED}" presName="childText" presStyleLbl="revTx" presStyleIdx="0" presStyleCnt="1">
        <dgm:presLayoutVars>
          <dgm:bulletEnabled val="1"/>
        </dgm:presLayoutVars>
      </dgm:prSet>
      <dgm:spPr/>
    </dgm:pt>
  </dgm:ptLst>
  <dgm:cxnLst>
    <dgm:cxn modelId="{F1A09400-87A2-48AB-BEAE-6B4A74A55A5F}" type="presOf" srcId="{737DEBEF-7AA9-429D-83D0-A6FFB4876AC6}" destId="{4F50CA8E-FAAC-4603-BD1E-61197613C2E3}" srcOrd="0" destOrd="1" presId="urn:microsoft.com/office/officeart/2005/8/layout/vList2"/>
    <dgm:cxn modelId="{A3B24105-4446-40B9-A611-A473AA98C70C}" srcId="{8556F881-9451-4891-ACCB-73423FB525ED}" destId="{758FE79A-E6C9-4370-8280-69687A052C5F}" srcOrd="6" destOrd="0" parTransId="{8CA365D5-D530-4735-A39B-C885A738C32C}" sibTransId="{D9B7E691-52D6-461A-834B-4F48FB94B1A8}"/>
    <dgm:cxn modelId="{48DEB506-BDF0-414D-9ED6-6916C1390AF1}" type="presOf" srcId="{CED50595-2687-4113-B9B8-753E8F35A740}" destId="{4F50CA8E-FAAC-4603-BD1E-61197613C2E3}" srcOrd="0" destOrd="5" presId="urn:microsoft.com/office/officeart/2005/8/layout/vList2"/>
    <dgm:cxn modelId="{672B8C21-B3C4-4BC5-AD3E-64DD90ADA9DB}" type="presOf" srcId="{9BDB5D1B-B1C5-4C2B-B5FD-889E2ED79B50}" destId="{4F50CA8E-FAAC-4603-BD1E-61197613C2E3}" srcOrd="0" destOrd="0" presId="urn:microsoft.com/office/officeart/2005/8/layout/vList2"/>
    <dgm:cxn modelId="{E0FF4629-BBF9-43F0-A2A9-84BF6EC11D6F}" srcId="{1954AFA3-1935-44C2-B03F-C7679D397F5B}" destId="{8556F881-9451-4891-ACCB-73423FB525ED}" srcOrd="0" destOrd="0" parTransId="{D0EF4281-4C74-4147-ABAF-7C540CC721FC}" sibTransId="{918F22C7-B49A-482C-90F8-28A4C8B00562}"/>
    <dgm:cxn modelId="{2A180038-DAB2-49FA-B2DA-1AB7206A8C3B}" type="presOf" srcId="{2EAB8A3E-5E19-431F-AD91-9CAD499B2A9F}" destId="{4F50CA8E-FAAC-4603-BD1E-61197613C2E3}" srcOrd="0" destOrd="3" presId="urn:microsoft.com/office/officeart/2005/8/layout/vList2"/>
    <dgm:cxn modelId="{CF18B463-85E3-4943-92BC-5DB033A9DEC5}" type="presOf" srcId="{EF51F707-BB0F-4A38-8303-5A7C3C4963A6}" destId="{4F50CA8E-FAAC-4603-BD1E-61197613C2E3}" srcOrd="0" destOrd="7" presId="urn:microsoft.com/office/officeart/2005/8/layout/vList2"/>
    <dgm:cxn modelId="{70B9A54D-6C24-400D-B332-29A9FA178222}" srcId="{8556F881-9451-4891-ACCB-73423FB525ED}" destId="{962F1611-9552-42F2-8B9C-C0EA382AB04D}" srcOrd="4" destOrd="0" parTransId="{4D53812B-DCF1-4917-ADE6-31AA7C8DF077}" sibTransId="{56031CB2-0000-4C62-ADF4-66E0C3D15E90}"/>
    <dgm:cxn modelId="{4EB31B55-611F-473A-A963-3F07DC8B9407}" srcId="{8556F881-9451-4891-ACCB-73423FB525ED}" destId="{CED50595-2687-4113-B9B8-753E8F35A740}" srcOrd="5" destOrd="0" parTransId="{EFA48218-5FA5-4AE4-AD28-DDF9DE5D2F29}" sibTransId="{E49945DC-DF58-434C-AF93-767CBDEF353C}"/>
    <dgm:cxn modelId="{83CC937E-E3C3-4F27-9B34-AE0EE0B34A03}" srcId="{8556F881-9451-4891-ACCB-73423FB525ED}" destId="{737DEBEF-7AA9-429D-83D0-A6FFB4876AC6}" srcOrd="1" destOrd="0" parTransId="{9F4AF9DA-BFFE-4612-9E44-3DE373876044}" sibTransId="{CD59859B-0C0E-4B87-8C57-0FC88335ECBB}"/>
    <dgm:cxn modelId="{0C29807F-E42F-4B23-91B0-B7BAB3ED3050}" srcId="{8556F881-9451-4891-ACCB-73423FB525ED}" destId="{2EAB8A3E-5E19-431F-AD91-9CAD499B2A9F}" srcOrd="3" destOrd="0" parTransId="{135A1053-3E14-4ADE-8408-4DF132760C45}" sibTransId="{5F459044-01FD-478E-9EAD-957DA9979C1F}"/>
    <dgm:cxn modelId="{565B4E9E-BE29-4E8B-8BD7-01E81D10DAF1}" type="presOf" srcId="{8556F881-9451-4891-ACCB-73423FB525ED}" destId="{1A784FEC-386A-473F-9DF6-40C9F5FEDF1D}" srcOrd="0" destOrd="0" presId="urn:microsoft.com/office/officeart/2005/8/layout/vList2"/>
    <dgm:cxn modelId="{CACB57A8-022E-424D-844F-C2B53CD5AF26}" type="presOf" srcId="{962F1611-9552-42F2-8B9C-C0EA382AB04D}" destId="{4F50CA8E-FAAC-4603-BD1E-61197613C2E3}" srcOrd="0" destOrd="4" presId="urn:microsoft.com/office/officeart/2005/8/layout/vList2"/>
    <dgm:cxn modelId="{4EBDE0A9-D961-42D8-94DA-F505B7A375D1}" srcId="{8556F881-9451-4891-ACCB-73423FB525ED}" destId="{9BDB5D1B-B1C5-4C2B-B5FD-889E2ED79B50}" srcOrd="0" destOrd="0" parTransId="{4037C8F4-9C25-4F9C-BD7F-2F5AFDED0B79}" sibTransId="{CE06D671-F2FB-4D05-929F-53B7B7531330}"/>
    <dgm:cxn modelId="{600299AD-31B4-4361-8EC3-45E850A8FE71}" type="presOf" srcId="{1954AFA3-1935-44C2-B03F-C7679D397F5B}" destId="{A9C86A5D-C196-4232-9AA8-891160523A0C}" srcOrd="0" destOrd="0" presId="urn:microsoft.com/office/officeart/2005/8/layout/vList2"/>
    <dgm:cxn modelId="{446980B9-6FC2-468E-B2FF-F7B597EE18CC}" type="presOf" srcId="{62AAB3A8-6060-40DE-9F5A-40BBB094B3E1}" destId="{4F50CA8E-FAAC-4603-BD1E-61197613C2E3}" srcOrd="0" destOrd="2" presId="urn:microsoft.com/office/officeart/2005/8/layout/vList2"/>
    <dgm:cxn modelId="{0E6605C1-32E6-41EF-B699-C61ECA2CED26}" type="presOf" srcId="{758FE79A-E6C9-4370-8280-69687A052C5F}" destId="{4F50CA8E-FAAC-4603-BD1E-61197613C2E3}" srcOrd="0" destOrd="6" presId="urn:microsoft.com/office/officeart/2005/8/layout/vList2"/>
    <dgm:cxn modelId="{C02363D5-5CDB-46EE-A661-B5BF711B1875}" srcId="{8556F881-9451-4891-ACCB-73423FB525ED}" destId="{62AAB3A8-6060-40DE-9F5A-40BBB094B3E1}" srcOrd="2" destOrd="0" parTransId="{AB555BCD-9D49-4051-9C44-7B07641537FB}" sibTransId="{6735291A-45FA-454E-BA1B-0775D70E3DB8}"/>
    <dgm:cxn modelId="{1D2509F6-059A-448B-B819-C7A403EA1AC7}" srcId="{8556F881-9451-4891-ACCB-73423FB525ED}" destId="{EF51F707-BB0F-4A38-8303-5A7C3C4963A6}" srcOrd="7" destOrd="0" parTransId="{77B69C4C-5F5F-45C3-8F4E-4F726570CC73}" sibTransId="{25D1E6C6-4CC3-48C0-9F82-8A194B22EC4A}"/>
    <dgm:cxn modelId="{70D8CA48-8E63-4859-AAF3-EC407CEF0D9F}" type="presParOf" srcId="{A9C86A5D-C196-4232-9AA8-891160523A0C}" destId="{1A784FEC-386A-473F-9DF6-40C9F5FEDF1D}" srcOrd="0" destOrd="0" presId="urn:microsoft.com/office/officeart/2005/8/layout/vList2"/>
    <dgm:cxn modelId="{EFB43822-E18B-41AA-B97C-9A0EE0D3DCDB}" type="presParOf" srcId="{A9C86A5D-C196-4232-9AA8-891160523A0C}" destId="{4F50CA8E-FAAC-4603-BD1E-61197613C2E3}"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5EBB21B-6C29-4A7A-BA1F-05205B56251D}"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A5833652-A2A4-4FA4-8C30-7469CAB0FB00}">
      <dgm:prSet/>
      <dgm:spPr/>
      <dgm:t>
        <a:bodyPr/>
        <a:lstStyle/>
        <a:p>
          <a:r>
            <a:rPr lang="en-US" b="1" i="0" baseline="0"/>
            <a:t>Types of E-learning</a:t>
          </a:r>
          <a:endParaRPr lang="en-US"/>
        </a:p>
      </dgm:t>
    </dgm:pt>
    <dgm:pt modelId="{37C3CF29-0F0D-4DB8-87AC-EF58119ABA65}" type="parTrans" cxnId="{B509DC07-6998-4631-8D57-0B276FDBE1B0}">
      <dgm:prSet/>
      <dgm:spPr/>
      <dgm:t>
        <a:bodyPr/>
        <a:lstStyle/>
        <a:p>
          <a:endParaRPr lang="en-US"/>
        </a:p>
      </dgm:t>
    </dgm:pt>
    <dgm:pt modelId="{492A03D7-B1E6-45BC-B9C4-1AE38E651CD8}" type="sibTrans" cxnId="{B509DC07-6998-4631-8D57-0B276FDBE1B0}">
      <dgm:prSet/>
      <dgm:spPr/>
      <dgm:t>
        <a:bodyPr/>
        <a:lstStyle/>
        <a:p>
          <a:endParaRPr lang="en-US"/>
        </a:p>
      </dgm:t>
    </dgm:pt>
    <dgm:pt modelId="{5879DCD6-A4F4-46F3-9656-3D4F9B26DA57}">
      <dgm:prSet/>
      <dgm:spPr/>
      <dgm:t>
        <a:bodyPr/>
        <a:lstStyle/>
        <a:p>
          <a:r>
            <a:rPr lang="en-IN" b="0" i="0" baseline="0"/>
            <a:t>E-learning is not a stand-alone term. There are several related terms which are broadly referred to as e-learning. A brief description of these terms is given here. </a:t>
          </a:r>
          <a:endParaRPr lang="en-US"/>
        </a:p>
      </dgm:t>
    </dgm:pt>
    <dgm:pt modelId="{38B9C388-FD69-45F8-9884-EFF776A7EB82}" type="parTrans" cxnId="{CB258DBB-E803-4BE6-B7C5-DAE0A253D51B}">
      <dgm:prSet/>
      <dgm:spPr/>
      <dgm:t>
        <a:bodyPr/>
        <a:lstStyle/>
        <a:p>
          <a:endParaRPr lang="en-US"/>
        </a:p>
      </dgm:t>
    </dgm:pt>
    <dgm:pt modelId="{C1D96347-8B9E-47FC-8BF8-99514C478A51}" type="sibTrans" cxnId="{CB258DBB-E803-4BE6-B7C5-DAE0A253D51B}">
      <dgm:prSet/>
      <dgm:spPr/>
      <dgm:t>
        <a:bodyPr/>
        <a:lstStyle/>
        <a:p>
          <a:endParaRPr lang="en-US"/>
        </a:p>
      </dgm:t>
    </dgm:pt>
    <dgm:pt modelId="{874C1A2C-BF34-42FD-A822-1CE2E4A8FFAE}">
      <dgm:prSet/>
      <dgm:spPr/>
      <dgm:t>
        <a:bodyPr/>
        <a:lstStyle/>
        <a:p>
          <a:r>
            <a:rPr lang="en-IN" b="1" i="0" baseline="0"/>
            <a:t>Online Learning </a:t>
          </a:r>
          <a:r>
            <a:rPr lang="en-IN" b="0" i="0" baseline="0"/>
            <a:t>Online learning refers to the learning and other supportive resources that are available through a computer.</a:t>
          </a:r>
          <a:endParaRPr lang="en-US"/>
        </a:p>
      </dgm:t>
    </dgm:pt>
    <dgm:pt modelId="{63C4B80A-B1AA-4BC7-9A8F-26D3C9DBF005}" type="parTrans" cxnId="{2EBFA38B-BD3B-4F09-9DD6-83A74B860DA7}">
      <dgm:prSet/>
      <dgm:spPr/>
      <dgm:t>
        <a:bodyPr/>
        <a:lstStyle/>
        <a:p>
          <a:endParaRPr lang="en-US"/>
        </a:p>
      </dgm:t>
    </dgm:pt>
    <dgm:pt modelId="{71852119-9838-4659-877F-3792ACBA1210}" type="sibTrans" cxnId="{2EBFA38B-BD3B-4F09-9DD6-83A74B860DA7}">
      <dgm:prSet/>
      <dgm:spPr/>
      <dgm:t>
        <a:bodyPr/>
        <a:lstStyle/>
        <a:p>
          <a:endParaRPr lang="en-US"/>
        </a:p>
      </dgm:t>
    </dgm:pt>
    <dgm:pt modelId="{2ADC2665-198E-46F6-A1E8-BCA2DF35415E}">
      <dgm:prSet/>
      <dgm:spPr/>
      <dgm:t>
        <a:bodyPr/>
        <a:lstStyle/>
        <a:p>
          <a:r>
            <a:rPr lang="en-IN" b="1" i="0" baseline="0"/>
            <a:t>Web-based Training </a:t>
          </a:r>
          <a:r>
            <a:rPr lang="en-IN" b="0" i="0" baseline="0"/>
            <a:t>Web-based training is a training based on the learning resources </a:t>
          </a:r>
          <a:r>
            <a:rPr lang="en-US" b="0" i="0" baseline="0"/>
            <a:t>available on the intranet, extranet or Internet.</a:t>
          </a:r>
          <a:endParaRPr lang="en-US"/>
        </a:p>
      </dgm:t>
    </dgm:pt>
    <dgm:pt modelId="{B9248773-2CC1-4BF5-A441-0F91679D9ACB}" type="parTrans" cxnId="{5DA90E75-29DC-4063-90A5-7BF35558E654}">
      <dgm:prSet/>
      <dgm:spPr/>
      <dgm:t>
        <a:bodyPr/>
        <a:lstStyle/>
        <a:p>
          <a:endParaRPr lang="en-US"/>
        </a:p>
      </dgm:t>
    </dgm:pt>
    <dgm:pt modelId="{56D47A11-F677-443F-8192-4FF18EEADFF5}" type="sibTrans" cxnId="{5DA90E75-29DC-4063-90A5-7BF35558E654}">
      <dgm:prSet/>
      <dgm:spPr/>
      <dgm:t>
        <a:bodyPr/>
        <a:lstStyle/>
        <a:p>
          <a:endParaRPr lang="en-US"/>
        </a:p>
      </dgm:t>
    </dgm:pt>
    <dgm:pt modelId="{2F700BAC-9FA0-4F5A-BDEB-82F2038CDB52}">
      <dgm:prSet/>
      <dgm:spPr/>
      <dgm:t>
        <a:bodyPr/>
        <a:lstStyle/>
        <a:p>
          <a:r>
            <a:rPr lang="en-IN" b="1" i="0" baseline="0"/>
            <a:t>Technology-based Training </a:t>
          </a:r>
          <a:r>
            <a:rPr lang="en-IN" b="0" i="0" baseline="0"/>
            <a:t>Technology-based training refers to any form of training based on technologies like computer, television, audio tape and print, i.e., training other than that given in conventional classrooms.</a:t>
          </a:r>
          <a:endParaRPr lang="en-US"/>
        </a:p>
      </dgm:t>
    </dgm:pt>
    <dgm:pt modelId="{8812EA7A-8BBF-4CE0-A125-8277FFBFBADB}" type="parTrans" cxnId="{68941263-ED41-41E6-8269-52FD5DB5F042}">
      <dgm:prSet/>
      <dgm:spPr/>
      <dgm:t>
        <a:bodyPr/>
        <a:lstStyle/>
        <a:p>
          <a:endParaRPr lang="en-US"/>
        </a:p>
      </dgm:t>
    </dgm:pt>
    <dgm:pt modelId="{717850F0-FD2A-4701-B10F-5DE6D9F73BD7}" type="sibTrans" cxnId="{68941263-ED41-41E6-8269-52FD5DB5F042}">
      <dgm:prSet/>
      <dgm:spPr/>
      <dgm:t>
        <a:bodyPr/>
        <a:lstStyle/>
        <a:p>
          <a:endParaRPr lang="en-US"/>
        </a:p>
      </dgm:t>
    </dgm:pt>
    <dgm:pt modelId="{23982046-86BA-4F4B-83E3-60E8F89CFD6B}">
      <dgm:prSet/>
      <dgm:spPr/>
      <dgm:t>
        <a:bodyPr/>
        <a:lstStyle/>
        <a:p>
          <a:r>
            <a:rPr lang="en-IN" b="1" i="0" baseline="0"/>
            <a:t>Computer-based Training </a:t>
          </a:r>
          <a:r>
            <a:rPr lang="en-IN" b="0" i="0" baseline="0"/>
            <a:t>Computer-based training means presenting courses on a computer. In this case, the computer is not linked to any network or to learning resources </a:t>
          </a:r>
          <a:r>
            <a:rPr lang="en-US" b="0" i="0" baseline="0"/>
            <a:t>outside the course.</a:t>
          </a:r>
          <a:endParaRPr lang="en-US"/>
        </a:p>
      </dgm:t>
    </dgm:pt>
    <dgm:pt modelId="{624C3CAF-C796-4DDF-B5A5-BCBB16D365AA}" type="parTrans" cxnId="{468ADD0E-54BF-46C9-A795-7E830C6CA3AC}">
      <dgm:prSet/>
      <dgm:spPr/>
      <dgm:t>
        <a:bodyPr/>
        <a:lstStyle/>
        <a:p>
          <a:endParaRPr lang="en-US"/>
        </a:p>
      </dgm:t>
    </dgm:pt>
    <dgm:pt modelId="{353EF0FD-6727-4A7E-99AE-771C67368746}" type="sibTrans" cxnId="{468ADD0E-54BF-46C9-A795-7E830C6CA3AC}">
      <dgm:prSet/>
      <dgm:spPr/>
      <dgm:t>
        <a:bodyPr/>
        <a:lstStyle/>
        <a:p>
          <a:endParaRPr lang="en-US"/>
        </a:p>
      </dgm:t>
    </dgm:pt>
    <dgm:pt modelId="{DC3B4E96-9055-46F2-BF7E-81B6E2F6D004}" type="pres">
      <dgm:prSet presAssocID="{A5EBB21B-6C29-4A7A-BA1F-05205B56251D}" presName="root" presStyleCnt="0">
        <dgm:presLayoutVars>
          <dgm:dir/>
          <dgm:resizeHandles val="exact"/>
        </dgm:presLayoutVars>
      </dgm:prSet>
      <dgm:spPr/>
    </dgm:pt>
    <dgm:pt modelId="{E0009CE4-1397-4A50-B944-91B6C9C699B8}" type="pres">
      <dgm:prSet presAssocID="{A5833652-A2A4-4FA4-8C30-7469CAB0FB00}" presName="compNode" presStyleCnt="0"/>
      <dgm:spPr/>
    </dgm:pt>
    <dgm:pt modelId="{621B0ED1-A1AB-4817-952F-B109B8AAC7B2}" type="pres">
      <dgm:prSet presAssocID="{A5833652-A2A4-4FA4-8C30-7469CAB0FB00}" presName="bgRect" presStyleLbl="bgShp" presStyleIdx="0" presStyleCnt="6"/>
      <dgm:spPr/>
    </dgm:pt>
    <dgm:pt modelId="{B602DB8D-C6BC-47AC-9343-B3C876AF6315}" type="pres">
      <dgm:prSet presAssocID="{A5833652-A2A4-4FA4-8C30-7469CAB0FB00}"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lassroom"/>
        </a:ext>
      </dgm:extLst>
    </dgm:pt>
    <dgm:pt modelId="{095BF21F-A9B8-4E6A-92BC-AD8FEFA33708}" type="pres">
      <dgm:prSet presAssocID="{A5833652-A2A4-4FA4-8C30-7469CAB0FB00}" presName="spaceRect" presStyleCnt="0"/>
      <dgm:spPr/>
    </dgm:pt>
    <dgm:pt modelId="{1E163A3F-0AB1-4AC2-8906-5CE4CA48570B}" type="pres">
      <dgm:prSet presAssocID="{A5833652-A2A4-4FA4-8C30-7469CAB0FB00}" presName="parTx" presStyleLbl="revTx" presStyleIdx="0" presStyleCnt="6">
        <dgm:presLayoutVars>
          <dgm:chMax val="0"/>
          <dgm:chPref val="0"/>
        </dgm:presLayoutVars>
      </dgm:prSet>
      <dgm:spPr/>
    </dgm:pt>
    <dgm:pt modelId="{B49B2367-36B0-4E0A-94E3-8978A4D72FF4}" type="pres">
      <dgm:prSet presAssocID="{492A03D7-B1E6-45BC-B9C4-1AE38E651CD8}" presName="sibTrans" presStyleCnt="0"/>
      <dgm:spPr/>
    </dgm:pt>
    <dgm:pt modelId="{4B295101-D8F1-459F-B892-447ED0273AA4}" type="pres">
      <dgm:prSet presAssocID="{5879DCD6-A4F4-46F3-9656-3D4F9B26DA57}" presName="compNode" presStyleCnt="0"/>
      <dgm:spPr/>
    </dgm:pt>
    <dgm:pt modelId="{A2875FA1-78D5-4B80-9984-68C07C3D1DC7}" type="pres">
      <dgm:prSet presAssocID="{5879DCD6-A4F4-46F3-9656-3D4F9B26DA57}" presName="bgRect" presStyleLbl="bgShp" presStyleIdx="1" presStyleCnt="6"/>
      <dgm:spPr/>
    </dgm:pt>
    <dgm:pt modelId="{E19CAF59-6EB9-42AC-8711-4A54147A117D}" type="pres">
      <dgm:prSet presAssocID="{5879DCD6-A4F4-46F3-9656-3D4F9B26DA57}"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raille"/>
        </a:ext>
      </dgm:extLst>
    </dgm:pt>
    <dgm:pt modelId="{74C314DD-8F3E-447B-868C-566BAAA0B4D8}" type="pres">
      <dgm:prSet presAssocID="{5879DCD6-A4F4-46F3-9656-3D4F9B26DA57}" presName="spaceRect" presStyleCnt="0"/>
      <dgm:spPr/>
    </dgm:pt>
    <dgm:pt modelId="{0E605220-5269-4476-9329-3DC65C51F64F}" type="pres">
      <dgm:prSet presAssocID="{5879DCD6-A4F4-46F3-9656-3D4F9B26DA57}" presName="parTx" presStyleLbl="revTx" presStyleIdx="1" presStyleCnt="6">
        <dgm:presLayoutVars>
          <dgm:chMax val="0"/>
          <dgm:chPref val="0"/>
        </dgm:presLayoutVars>
      </dgm:prSet>
      <dgm:spPr/>
    </dgm:pt>
    <dgm:pt modelId="{44022AC1-297C-441A-A587-3E8F8BBE220A}" type="pres">
      <dgm:prSet presAssocID="{C1D96347-8B9E-47FC-8BF8-99514C478A51}" presName="sibTrans" presStyleCnt="0"/>
      <dgm:spPr/>
    </dgm:pt>
    <dgm:pt modelId="{A6CB6C17-5279-4025-9F07-B8354863B5B3}" type="pres">
      <dgm:prSet presAssocID="{874C1A2C-BF34-42FD-A822-1CE2E4A8FFAE}" presName="compNode" presStyleCnt="0"/>
      <dgm:spPr/>
    </dgm:pt>
    <dgm:pt modelId="{092DCE10-B9B8-41AD-9B08-5B4A9013E39C}" type="pres">
      <dgm:prSet presAssocID="{874C1A2C-BF34-42FD-A822-1CE2E4A8FFAE}" presName="bgRect" presStyleLbl="bgShp" presStyleIdx="2" presStyleCnt="6"/>
      <dgm:spPr/>
    </dgm:pt>
    <dgm:pt modelId="{0839FF63-6A65-43B5-8AD5-0156AA8AEFA4}" type="pres">
      <dgm:prSet presAssocID="{874C1A2C-BF34-42FD-A822-1CE2E4A8FFAE}"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Laptop"/>
        </a:ext>
      </dgm:extLst>
    </dgm:pt>
    <dgm:pt modelId="{EB231369-BDA0-4C34-9C45-ADF8F7A3A91E}" type="pres">
      <dgm:prSet presAssocID="{874C1A2C-BF34-42FD-A822-1CE2E4A8FFAE}" presName="spaceRect" presStyleCnt="0"/>
      <dgm:spPr/>
    </dgm:pt>
    <dgm:pt modelId="{E482BEC0-689B-450D-A7DA-E80A2E20E371}" type="pres">
      <dgm:prSet presAssocID="{874C1A2C-BF34-42FD-A822-1CE2E4A8FFAE}" presName="parTx" presStyleLbl="revTx" presStyleIdx="2" presStyleCnt="6">
        <dgm:presLayoutVars>
          <dgm:chMax val="0"/>
          <dgm:chPref val="0"/>
        </dgm:presLayoutVars>
      </dgm:prSet>
      <dgm:spPr/>
    </dgm:pt>
    <dgm:pt modelId="{9B7E0C89-FD01-495E-89E3-E09C9B2720B1}" type="pres">
      <dgm:prSet presAssocID="{71852119-9838-4659-877F-3792ACBA1210}" presName="sibTrans" presStyleCnt="0"/>
      <dgm:spPr/>
    </dgm:pt>
    <dgm:pt modelId="{584BE1C5-D68E-44B2-9ADD-0CF9C793618E}" type="pres">
      <dgm:prSet presAssocID="{2ADC2665-198E-46F6-A1E8-BCA2DF35415E}" presName="compNode" presStyleCnt="0"/>
      <dgm:spPr/>
    </dgm:pt>
    <dgm:pt modelId="{01B73C69-5A0A-48D3-A141-0656366535EA}" type="pres">
      <dgm:prSet presAssocID="{2ADC2665-198E-46F6-A1E8-BCA2DF35415E}" presName="bgRect" presStyleLbl="bgShp" presStyleIdx="3" presStyleCnt="6"/>
      <dgm:spPr/>
    </dgm:pt>
    <dgm:pt modelId="{A4C07BFA-DA39-4644-89AB-111CABB522DF}" type="pres">
      <dgm:prSet presAssocID="{2ADC2665-198E-46F6-A1E8-BCA2DF35415E}"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Internet"/>
        </a:ext>
      </dgm:extLst>
    </dgm:pt>
    <dgm:pt modelId="{C3F25E2B-25AB-46D7-BFB6-3FFED2F82387}" type="pres">
      <dgm:prSet presAssocID="{2ADC2665-198E-46F6-A1E8-BCA2DF35415E}" presName="spaceRect" presStyleCnt="0"/>
      <dgm:spPr/>
    </dgm:pt>
    <dgm:pt modelId="{B4A73660-6E44-4932-89D6-FFE67F3F4C89}" type="pres">
      <dgm:prSet presAssocID="{2ADC2665-198E-46F6-A1E8-BCA2DF35415E}" presName="parTx" presStyleLbl="revTx" presStyleIdx="3" presStyleCnt="6">
        <dgm:presLayoutVars>
          <dgm:chMax val="0"/>
          <dgm:chPref val="0"/>
        </dgm:presLayoutVars>
      </dgm:prSet>
      <dgm:spPr/>
    </dgm:pt>
    <dgm:pt modelId="{3CDA0DF5-4786-4D56-8FEB-BE70F5D6B779}" type="pres">
      <dgm:prSet presAssocID="{56D47A11-F677-443F-8192-4FF18EEADFF5}" presName="sibTrans" presStyleCnt="0"/>
      <dgm:spPr/>
    </dgm:pt>
    <dgm:pt modelId="{495A42BF-F2C6-48ED-A9C9-25ECAFA51DBF}" type="pres">
      <dgm:prSet presAssocID="{2F700BAC-9FA0-4F5A-BDEB-82F2038CDB52}" presName="compNode" presStyleCnt="0"/>
      <dgm:spPr/>
    </dgm:pt>
    <dgm:pt modelId="{6D9766A9-A919-452C-82FB-FFDB0D8AAAF4}" type="pres">
      <dgm:prSet presAssocID="{2F700BAC-9FA0-4F5A-BDEB-82F2038CDB52}" presName="bgRect" presStyleLbl="bgShp" presStyleIdx="4" presStyleCnt="6"/>
      <dgm:spPr/>
    </dgm:pt>
    <dgm:pt modelId="{3C9A7DD0-2040-48FB-A2F4-F64988B8F7A9}" type="pres">
      <dgm:prSet presAssocID="{2F700BAC-9FA0-4F5A-BDEB-82F2038CDB52}"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Programmer"/>
        </a:ext>
      </dgm:extLst>
    </dgm:pt>
    <dgm:pt modelId="{4C69D2A0-48D6-4ECB-8B12-BFC4ADCEB8EF}" type="pres">
      <dgm:prSet presAssocID="{2F700BAC-9FA0-4F5A-BDEB-82F2038CDB52}" presName="spaceRect" presStyleCnt="0"/>
      <dgm:spPr/>
    </dgm:pt>
    <dgm:pt modelId="{E9EB1D0F-B1F9-42BB-9426-D38DB4C3A664}" type="pres">
      <dgm:prSet presAssocID="{2F700BAC-9FA0-4F5A-BDEB-82F2038CDB52}" presName="parTx" presStyleLbl="revTx" presStyleIdx="4" presStyleCnt="6">
        <dgm:presLayoutVars>
          <dgm:chMax val="0"/>
          <dgm:chPref val="0"/>
        </dgm:presLayoutVars>
      </dgm:prSet>
      <dgm:spPr/>
    </dgm:pt>
    <dgm:pt modelId="{7B9DE748-38FF-4CE8-BB6D-DF3A9AC42348}" type="pres">
      <dgm:prSet presAssocID="{717850F0-FD2A-4701-B10F-5DE6D9F73BD7}" presName="sibTrans" presStyleCnt="0"/>
      <dgm:spPr/>
    </dgm:pt>
    <dgm:pt modelId="{773AE471-05BF-494F-B7DF-CCB26306A885}" type="pres">
      <dgm:prSet presAssocID="{23982046-86BA-4F4B-83E3-60E8F89CFD6B}" presName="compNode" presStyleCnt="0"/>
      <dgm:spPr/>
    </dgm:pt>
    <dgm:pt modelId="{DB4B9615-E130-43D4-8D86-814B7A1B1CB1}" type="pres">
      <dgm:prSet presAssocID="{23982046-86BA-4F4B-83E3-60E8F89CFD6B}" presName="bgRect" presStyleLbl="bgShp" presStyleIdx="5" presStyleCnt="6"/>
      <dgm:spPr/>
    </dgm:pt>
    <dgm:pt modelId="{C38E7BC4-BF63-44A0-BC6A-B39C56AF9423}" type="pres">
      <dgm:prSet presAssocID="{23982046-86BA-4F4B-83E3-60E8F89CFD6B}" presName="iconRect" presStyleLbl="nod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Diploma Roll"/>
        </a:ext>
      </dgm:extLst>
    </dgm:pt>
    <dgm:pt modelId="{D390E997-5645-474A-8E36-E0A090564C1D}" type="pres">
      <dgm:prSet presAssocID="{23982046-86BA-4F4B-83E3-60E8F89CFD6B}" presName="spaceRect" presStyleCnt="0"/>
      <dgm:spPr/>
    </dgm:pt>
    <dgm:pt modelId="{41E20034-EEF3-4317-A3BD-B12FFE2E8946}" type="pres">
      <dgm:prSet presAssocID="{23982046-86BA-4F4B-83E3-60E8F89CFD6B}" presName="parTx" presStyleLbl="revTx" presStyleIdx="5" presStyleCnt="6">
        <dgm:presLayoutVars>
          <dgm:chMax val="0"/>
          <dgm:chPref val="0"/>
        </dgm:presLayoutVars>
      </dgm:prSet>
      <dgm:spPr/>
    </dgm:pt>
  </dgm:ptLst>
  <dgm:cxnLst>
    <dgm:cxn modelId="{9E0B9607-5211-4A80-8700-DD9D7D417ACD}" type="presOf" srcId="{2ADC2665-198E-46F6-A1E8-BCA2DF35415E}" destId="{B4A73660-6E44-4932-89D6-FFE67F3F4C89}" srcOrd="0" destOrd="0" presId="urn:microsoft.com/office/officeart/2018/2/layout/IconVerticalSolidList"/>
    <dgm:cxn modelId="{B509DC07-6998-4631-8D57-0B276FDBE1B0}" srcId="{A5EBB21B-6C29-4A7A-BA1F-05205B56251D}" destId="{A5833652-A2A4-4FA4-8C30-7469CAB0FB00}" srcOrd="0" destOrd="0" parTransId="{37C3CF29-0F0D-4DB8-87AC-EF58119ABA65}" sibTransId="{492A03D7-B1E6-45BC-B9C4-1AE38E651CD8}"/>
    <dgm:cxn modelId="{468ADD0E-54BF-46C9-A795-7E830C6CA3AC}" srcId="{A5EBB21B-6C29-4A7A-BA1F-05205B56251D}" destId="{23982046-86BA-4F4B-83E3-60E8F89CFD6B}" srcOrd="5" destOrd="0" parTransId="{624C3CAF-C796-4DDF-B5A5-BCBB16D365AA}" sibTransId="{353EF0FD-6727-4A7E-99AE-771C67368746}"/>
    <dgm:cxn modelId="{3B0F2217-1517-41A4-B7FB-99DC22F85FA2}" type="presOf" srcId="{2F700BAC-9FA0-4F5A-BDEB-82F2038CDB52}" destId="{E9EB1D0F-B1F9-42BB-9426-D38DB4C3A664}" srcOrd="0" destOrd="0" presId="urn:microsoft.com/office/officeart/2018/2/layout/IconVerticalSolidList"/>
    <dgm:cxn modelId="{07C34925-F067-4C34-98B4-703255A99901}" type="presOf" srcId="{874C1A2C-BF34-42FD-A822-1CE2E4A8FFAE}" destId="{E482BEC0-689B-450D-A7DA-E80A2E20E371}" srcOrd="0" destOrd="0" presId="urn:microsoft.com/office/officeart/2018/2/layout/IconVerticalSolidList"/>
    <dgm:cxn modelId="{68941263-ED41-41E6-8269-52FD5DB5F042}" srcId="{A5EBB21B-6C29-4A7A-BA1F-05205B56251D}" destId="{2F700BAC-9FA0-4F5A-BDEB-82F2038CDB52}" srcOrd="4" destOrd="0" parTransId="{8812EA7A-8BBF-4CE0-A125-8277FFBFBADB}" sibTransId="{717850F0-FD2A-4701-B10F-5DE6D9F73BD7}"/>
    <dgm:cxn modelId="{5DA90E75-29DC-4063-90A5-7BF35558E654}" srcId="{A5EBB21B-6C29-4A7A-BA1F-05205B56251D}" destId="{2ADC2665-198E-46F6-A1E8-BCA2DF35415E}" srcOrd="3" destOrd="0" parTransId="{B9248773-2CC1-4BF5-A441-0F91679D9ACB}" sibTransId="{56D47A11-F677-443F-8192-4FF18EEADFF5}"/>
    <dgm:cxn modelId="{2EBFA38B-BD3B-4F09-9DD6-83A74B860DA7}" srcId="{A5EBB21B-6C29-4A7A-BA1F-05205B56251D}" destId="{874C1A2C-BF34-42FD-A822-1CE2E4A8FFAE}" srcOrd="2" destOrd="0" parTransId="{63C4B80A-B1AA-4BC7-9A8F-26D3C9DBF005}" sibTransId="{71852119-9838-4659-877F-3792ACBA1210}"/>
    <dgm:cxn modelId="{75952D8C-F232-4DB8-9661-02839D9E7FF7}" type="presOf" srcId="{23982046-86BA-4F4B-83E3-60E8F89CFD6B}" destId="{41E20034-EEF3-4317-A3BD-B12FFE2E8946}" srcOrd="0" destOrd="0" presId="urn:microsoft.com/office/officeart/2018/2/layout/IconVerticalSolidList"/>
    <dgm:cxn modelId="{CB258DBB-E803-4BE6-B7C5-DAE0A253D51B}" srcId="{A5EBB21B-6C29-4A7A-BA1F-05205B56251D}" destId="{5879DCD6-A4F4-46F3-9656-3D4F9B26DA57}" srcOrd="1" destOrd="0" parTransId="{38B9C388-FD69-45F8-9884-EFF776A7EB82}" sibTransId="{C1D96347-8B9E-47FC-8BF8-99514C478A51}"/>
    <dgm:cxn modelId="{9DAB6DBC-363F-466B-B025-3A1D1DF09C7A}" type="presOf" srcId="{5879DCD6-A4F4-46F3-9656-3D4F9B26DA57}" destId="{0E605220-5269-4476-9329-3DC65C51F64F}" srcOrd="0" destOrd="0" presId="urn:microsoft.com/office/officeart/2018/2/layout/IconVerticalSolidList"/>
    <dgm:cxn modelId="{739234D2-6A86-4FB5-9B1D-7D8A5C8BB33D}" type="presOf" srcId="{A5EBB21B-6C29-4A7A-BA1F-05205B56251D}" destId="{DC3B4E96-9055-46F2-BF7E-81B6E2F6D004}" srcOrd="0" destOrd="0" presId="urn:microsoft.com/office/officeart/2018/2/layout/IconVerticalSolidList"/>
    <dgm:cxn modelId="{581845DC-73FA-4B7A-AB29-4342E545D3A4}" type="presOf" srcId="{A5833652-A2A4-4FA4-8C30-7469CAB0FB00}" destId="{1E163A3F-0AB1-4AC2-8906-5CE4CA48570B}" srcOrd="0" destOrd="0" presId="urn:microsoft.com/office/officeart/2018/2/layout/IconVerticalSolidList"/>
    <dgm:cxn modelId="{E1C6EE57-1D9A-40C7-83A6-5D9458CDA392}" type="presParOf" srcId="{DC3B4E96-9055-46F2-BF7E-81B6E2F6D004}" destId="{E0009CE4-1397-4A50-B944-91B6C9C699B8}" srcOrd="0" destOrd="0" presId="urn:microsoft.com/office/officeart/2018/2/layout/IconVerticalSolidList"/>
    <dgm:cxn modelId="{E9E5A534-460C-4FE3-9D0A-1A17FD9621FE}" type="presParOf" srcId="{E0009CE4-1397-4A50-B944-91B6C9C699B8}" destId="{621B0ED1-A1AB-4817-952F-B109B8AAC7B2}" srcOrd="0" destOrd="0" presId="urn:microsoft.com/office/officeart/2018/2/layout/IconVerticalSolidList"/>
    <dgm:cxn modelId="{766E3555-13D9-4A5A-B7E2-FD7C2F27EDFB}" type="presParOf" srcId="{E0009CE4-1397-4A50-B944-91B6C9C699B8}" destId="{B602DB8D-C6BC-47AC-9343-B3C876AF6315}" srcOrd="1" destOrd="0" presId="urn:microsoft.com/office/officeart/2018/2/layout/IconVerticalSolidList"/>
    <dgm:cxn modelId="{DE26C801-109B-4BC0-B7E2-8B4C9CFD7F96}" type="presParOf" srcId="{E0009CE4-1397-4A50-B944-91B6C9C699B8}" destId="{095BF21F-A9B8-4E6A-92BC-AD8FEFA33708}" srcOrd="2" destOrd="0" presId="urn:microsoft.com/office/officeart/2018/2/layout/IconVerticalSolidList"/>
    <dgm:cxn modelId="{7FC4C770-DF76-4C51-BF96-6DF6C9EFC665}" type="presParOf" srcId="{E0009CE4-1397-4A50-B944-91B6C9C699B8}" destId="{1E163A3F-0AB1-4AC2-8906-5CE4CA48570B}" srcOrd="3" destOrd="0" presId="urn:microsoft.com/office/officeart/2018/2/layout/IconVerticalSolidList"/>
    <dgm:cxn modelId="{F79A7FF2-A9AF-4E68-978D-9470A8C0A26D}" type="presParOf" srcId="{DC3B4E96-9055-46F2-BF7E-81B6E2F6D004}" destId="{B49B2367-36B0-4E0A-94E3-8978A4D72FF4}" srcOrd="1" destOrd="0" presId="urn:microsoft.com/office/officeart/2018/2/layout/IconVerticalSolidList"/>
    <dgm:cxn modelId="{0878C89A-6A98-475D-8076-061062C141A5}" type="presParOf" srcId="{DC3B4E96-9055-46F2-BF7E-81B6E2F6D004}" destId="{4B295101-D8F1-459F-B892-447ED0273AA4}" srcOrd="2" destOrd="0" presId="urn:microsoft.com/office/officeart/2018/2/layout/IconVerticalSolidList"/>
    <dgm:cxn modelId="{115CD328-A532-4890-A366-FF714A60ADC0}" type="presParOf" srcId="{4B295101-D8F1-459F-B892-447ED0273AA4}" destId="{A2875FA1-78D5-4B80-9984-68C07C3D1DC7}" srcOrd="0" destOrd="0" presId="urn:microsoft.com/office/officeart/2018/2/layout/IconVerticalSolidList"/>
    <dgm:cxn modelId="{9618AF56-2148-4DBA-B9C8-0AB74B6B2375}" type="presParOf" srcId="{4B295101-D8F1-459F-B892-447ED0273AA4}" destId="{E19CAF59-6EB9-42AC-8711-4A54147A117D}" srcOrd="1" destOrd="0" presId="urn:microsoft.com/office/officeart/2018/2/layout/IconVerticalSolidList"/>
    <dgm:cxn modelId="{AAADF665-F93F-4B4B-90A1-2ACDDC5CD2F5}" type="presParOf" srcId="{4B295101-D8F1-459F-B892-447ED0273AA4}" destId="{74C314DD-8F3E-447B-868C-566BAAA0B4D8}" srcOrd="2" destOrd="0" presId="urn:microsoft.com/office/officeart/2018/2/layout/IconVerticalSolidList"/>
    <dgm:cxn modelId="{EC8415F8-BEF5-4439-B741-1F87EF945AFD}" type="presParOf" srcId="{4B295101-D8F1-459F-B892-447ED0273AA4}" destId="{0E605220-5269-4476-9329-3DC65C51F64F}" srcOrd="3" destOrd="0" presId="urn:microsoft.com/office/officeart/2018/2/layout/IconVerticalSolidList"/>
    <dgm:cxn modelId="{0C057797-EC4D-419C-840A-3EF55158BCF0}" type="presParOf" srcId="{DC3B4E96-9055-46F2-BF7E-81B6E2F6D004}" destId="{44022AC1-297C-441A-A587-3E8F8BBE220A}" srcOrd="3" destOrd="0" presId="urn:microsoft.com/office/officeart/2018/2/layout/IconVerticalSolidList"/>
    <dgm:cxn modelId="{F5938C01-2B9E-4ECF-8B95-47C9955E7AF0}" type="presParOf" srcId="{DC3B4E96-9055-46F2-BF7E-81B6E2F6D004}" destId="{A6CB6C17-5279-4025-9F07-B8354863B5B3}" srcOrd="4" destOrd="0" presId="urn:microsoft.com/office/officeart/2018/2/layout/IconVerticalSolidList"/>
    <dgm:cxn modelId="{F14D7308-1B00-4D09-ACCB-A43983C6EDF6}" type="presParOf" srcId="{A6CB6C17-5279-4025-9F07-B8354863B5B3}" destId="{092DCE10-B9B8-41AD-9B08-5B4A9013E39C}" srcOrd="0" destOrd="0" presId="urn:microsoft.com/office/officeart/2018/2/layout/IconVerticalSolidList"/>
    <dgm:cxn modelId="{1B1C15E7-EE98-4F32-982F-C35189B76231}" type="presParOf" srcId="{A6CB6C17-5279-4025-9F07-B8354863B5B3}" destId="{0839FF63-6A65-43B5-8AD5-0156AA8AEFA4}" srcOrd="1" destOrd="0" presId="urn:microsoft.com/office/officeart/2018/2/layout/IconVerticalSolidList"/>
    <dgm:cxn modelId="{A6FD013A-EC16-44CC-AAB3-17BE1EE0C840}" type="presParOf" srcId="{A6CB6C17-5279-4025-9F07-B8354863B5B3}" destId="{EB231369-BDA0-4C34-9C45-ADF8F7A3A91E}" srcOrd="2" destOrd="0" presId="urn:microsoft.com/office/officeart/2018/2/layout/IconVerticalSolidList"/>
    <dgm:cxn modelId="{0C788B7F-3276-45E8-AEC0-C60458E6D3A6}" type="presParOf" srcId="{A6CB6C17-5279-4025-9F07-B8354863B5B3}" destId="{E482BEC0-689B-450D-A7DA-E80A2E20E371}" srcOrd="3" destOrd="0" presId="urn:microsoft.com/office/officeart/2018/2/layout/IconVerticalSolidList"/>
    <dgm:cxn modelId="{B08708E7-93EC-4A82-B27E-6CBD96583AC3}" type="presParOf" srcId="{DC3B4E96-9055-46F2-BF7E-81B6E2F6D004}" destId="{9B7E0C89-FD01-495E-89E3-E09C9B2720B1}" srcOrd="5" destOrd="0" presId="urn:microsoft.com/office/officeart/2018/2/layout/IconVerticalSolidList"/>
    <dgm:cxn modelId="{A3E30489-8A31-4FF4-B32F-E024537CD9C0}" type="presParOf" srcId="{DC3B4E96-9055-46F2-BF7E-81B6E2F6D004}" destId="{584BE1C5-D68E-44B2-9ADD-0CF9C793618E}" srcOrd="6" destOrd="0" presId="urn:microsoft.com/office/officeart/2018/2/layout/IconVerticalSolidList"/>
    <dgm:cxn modelId="{E2036E21-0982-4119-983A-780FFA8F08FF}" type="presParOf" srcId="{584BE1C5-D68E-44B2-9ADD-0CF9C793618E}" destId="{01B73C69-5A0A-48D3-A141-0656366535EA}" srcOrd="0" destOrd="0" presId="urn:microsoft.com/office/officeart/2018/2/layout/IconVerticalSolidList"/>
    <dgm:cxn modelId="{88144EEE-8FE9-44A6-A656-0E9172A09BE4}" type="presParOf" srcId="{584BE1C5-D68E-44B2-9ADD-0CF9C793618E}" destId="{A4C07BFA-DA39-4644-89AB-111CABB522DF}" srcOrd="1" destOrd="0" presId="urn:microsoft.com/office/officeart/2018/2/layout/IconVerticalSolidList"/>
    <dgm:cxn modelId="{8E88EA5B-FA28-4C9F-8FE2-A81966DBE6F3}" type="presParOf" srcId="{584BE1C5-D68E-44B2-9ADD-0CF9C793618E}" destId="{C3F25E2B-25AB-46D7-BFB6-3FFED2F82387}" srcOrd="2" destOrd="0" presId="urn:microsoft.com/office/officeart/2018/2/layout/IconVerticalSolidList"/>
    <dgm:cxn modelId="{411F3D2C-E41C-4938-AAA2-25F680636BE0}" type="presParOf" srcId="{584BE1C5-D68E-44B2-9ADD-0CF9C793618E}" destId="{B4A73660-6E44-4932-89D6-FFE67F3F4C89}" srcOrd="3" destOrd="0" presId="urn:microsoft.com/office/officeart/2018/2/layout/IconVerticalSolidList"/>
    <dgm:cxn modelId="{90A75EF6-1C9D-4733-A1E0-3119F029CA56}" type="presParOf" srcId="{DC3B4E96-9055-46F2-BF7E-81B6E2F6D004}" destId="{3CDA0DF5-4786-4D56-8FEB-BE70F5D6B779}" srcOrd="7" destOrd="0" presId="urn:microsoft.com/office/officeart/2018/2/layout/IconVerticalSolidList"/>
    <dgm:cxn modelId="{5766D2EF-43D6-4ADA-98A3-023E091CC7CB}" type="presParOf" srcId="{DC3B4E96-9055-46F2-BF7E-81B6E2F6D004}" destId="{495A42BF-F2C6-48ED-A9C9-25ECAFA51DBF}" srcOrd="8" destOrd="0" presId="urn:microsoft.com/office/officeart/2018/2/layout/IconVerticalSolidList"/>
    <dgm:cxn modelId="{BD26D4BA-D32B-4E8C-B9A8-143E458A0BC9}" type="presParOf" srcId="{495A42BF-F2C6-48ED-A9C9-25ECAFA51DBF}" destId="{6D9766A9-A919-452C-82FB-FFDB0D8AAAF4}" srcOrd="0" destOrd="0" presId="urn:microsoft.com/office/officeart/2018/2/layout/IconVerticalSolidList"/>
    <dgm:cxn modelId="{3D8D2B77-538D-4946-8107-5C28CEF86AD7}" type="presParOf" srcId="{495A42BF-F2C6-48ED-A9C9-25ECAFA51DBF}" destId="{3C9A7DD0-2040-48FB-A2F4-F64988B8F7A9}" srcOrd="1" destOrd="0" presId="urn:microsoft.com/office/officeart/2018/2/layout/IconVerticalSolidList"/>
    <dgm:cxn modelId="{76FB88FF-CDDC-46C7-8081-2568E880FE5E}" type="presParOf" srcId="{495A42BF-F2C6-48ED-A9C9-25ECAFA51DBF}" destId="{4C69D2A0-48D6-4ECB-8B12-BFC4ADCEB8EF}" srcOrd="2" destOrd="0" presId="urn:microsoft.com/office/officeart/2018/2/layout/IconVerticalSolidList"/>
    <dgm:cxn modelId="{377D2332-A86F-4DB5-93C9-4EB7EAFF76D6}" type="presParOf" srcId="{495A42BF-F2C6-48ED-A9C9-25ECAFA51DBF}" destId="{E9EB1D0F-B1F9-42BB-9426-D38DB4C3A664}" srcOrd="3" destOrd="0" presId="urn:microsoft.com/office/officeart/2018/2/layout/IconVerticalSolidList"/>
    <dgm:cxn modelId="{F395F63B-AE7B-4372-BD6E-B754BB1216CF}" type="presParOf" srcId="{DC3B4E96-9055-46F2-BF7E-81B6E2F6D004}" destId="{7B9DE748-38FF-4CE8-BB6D-DF3A9AC42348}" srcOrd="9" destOrd="0" presId="urn:microsoft.com/office/officeart/2018/2/layout/IconVerticalSolidList"/>
    <dgm:cxn modelId="{B695BD03-9C50-41EC-A51A-A68C3291FC78}" type="presParOf" srcId="{DC3B4E96-9055-46F2-BF7E-81B6E2F6D004}" destId="{773AE471-05BF-494F-B7DF-CCB26306A885}" srcOrd="10" destOrd="0" presId="urn:microsoft.com/office/officeart/2018/2/layout/IconVerticalSolidList"/>
    <dgm:cxn modelId="{25E12DF4-E229-41D3-8373-14B8313AFB6D}" type="presParOf" srcId="{773AE471-05BF-494F-B7DF-CCB26306A885}" destId="{DB4B9615-E130-43D4-8D86-814B7A1B1CB1}" srcOrd="0" destOrd="0" presId="urn:microsoft.com/office/officeart/2018/2/layout/IconVerticalSolidList"/>
    <dgm:cxn modelId="{8232FD41-821E-415C-8763-440B435AEE58}" type="presParOf" srcId="{773AE471-05BF-494F-B7DF-CCB26306A885}" destId="{C38E7BC4-BF63-44A0-BC6A-B39C56AF9423}" srcOrd="1" destOrd="0" presId="urn:microsoft.com/office/officeart/2018/2/layout/IconVerticalSolidList"/>
    <dgm:cxn modelId="{F4F43BF5-BC11-4267-9D91-264D55FA2079}" type="presParOf" srcId="{773AE471-05BF-494F-B7DF-CCB26306A885}" destId="{D390E997-5645-474A-8E36-E0A090564C1D}" srcOrd="2" destOrd="0" presId="urn:microsoft.com/office/officeart/2018/2/layout/IconVerticalSolidList"/>
    <dgm:cxn modelId="{1EDB3881-379D-444A-A469-680D4E9B3B3C}" type="presParOf" srcId="{773AE471-05BF-494F-B7DF-CCB26306A885}" destId="{41E20034-EEF3-4317-A3BD-B12FFE2E8946}"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E0E45F-B1D8-48F3-86F8-42536216EE5A}">
      <dsp:nvSpPr>
        <dsp:cNvPr id="0" name=""/>
        <dsp:cNvSpPr/>
      </dsp:nvSpPr>
      <dsp:spPr>
        <a:xfrm>
          <a:off x="3735" y="530214"/>
          <a:ext cx="2022288" cy="1213373"/>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IN" sz="1900" b="1" i="0" kern="1200" baseline="0"/>
            <a:t>Enlargement of Skills and Competency</a:t>
          </a:r>
          <a:endParaRPr lang="en-US" sz="1900" kern="1200"/>
        </a:p>
      </dsp:txBody>
      <dsp:txXfrm>
        <a:off x="3735" y="530214"/>
        <a:ext cx="2022288" cy="1213373"/>
      </dsp:txXfrm>
    </dsp:sp>
    <dsp:sp modelId="{9688B55B-354E-41B7-8501-59679BCFDC78}">
      <dsp:nvSpPr>
        <dsp:cNvPr id="0" name=""/>
        <dsp:cNvSpPr/>
      </dsp:nvSpPr>
      <dsp:spPr>
        <a:xfrm>
          <a:off x="2228252" y="530214"/>
          <a:ext cx="2022288" cy="1213373"/>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IN" sz="1900" b="1" i="0" kern="1200" baseline="0"/>
            <a:t>Effective Utilization of the Existing Human Resources</a:t>
          </a:r>
          <a:endParaRPr lang="en-US" sz="1900" kern="1200"/>
        </a:p>
      </dsp:txBody>
      <dsp:txXfrm>
        <a:off x="2228252" y="530214"/>
        <a:ext cx="2022288" cy="1213373"/>
      </dsp:txXfrm>
    </dsp:sp>
    <dsp:sp modelId="{D889170A-E41B-45BA-9ED3-8D0253C68A00}">
      <dsp:nvSpPr>
        <dsp:cNvPr id="0" name=""/>
        <dsp:cNvSpPr/>
      </dsp:nvSpPr>
      <dsp:spPr>
        <a:xfrm>
          <a:off x="4452770" y="530214"/>
          <a:ext cx="2022288" cy="1213373"/>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b="1" i="0" kern="1200" baseline="0"/>
            <a:t>Enhancement of Customer Satisfaction</a:t>
          </a:r>
          <a:endParaRPr lang="en-US" sz="1900" kern="1200"/>
        </a:p>
      </dsp:txBody>
      <dsp:txXfrm>
        <a:off x="4452770" y="530214"/>
        <a:ext cx="2022288" cy="1213373"/>
      </dsp:txXfrm>
    </dsp:sp>
    <dsp:sp modelId="{0CFF3BAA-C3DB-48B8-808A-01802AA5EA82}">
      <dsp:nvSpPr>
        <dsp:cNvPr id="0" name=""/>
        <dsp:cNvSpPr/>
      </dsp:nvSpPr>
      <dsp:spPr>
        <a:xfrm>
          <a:off x="6677287" y="530214"/>
          <a:ext cx="2022288" cy="1213373"/>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b="1" i="0" kern="1200" baseline="0"/>
            <a:t>Enhancing Competitive Advantage</a:t>
          </a:r>
          <a:endParaRPr lang="en-US" sz="1900" kern="1200"/>
        </a:p>
      </dsp:txBody>
      <dsp:txXfrm>
        <a:off x="6677287" y="530214"/>
        <a:ext cx="2022288" cy="1213373"/>
      </dsp:txXfrm>
    </dsp:sp>
    <dsp:sp modelId="{EBF3E09B-0A98-4D9E-AF18-6B9445143290}">
      <dsp:nvSpPr>
        <dsp:cNvPr id="0" name=""/>
        <dsp:cNvSpPr/>
      </dsp:nvSpPr>
      <dsp:spPr>
        <a:xfrm>
          <a:off x="8901805" y="530214"/>
          <a:ext cx="2022288" cy="1213373"/>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b="1" i="0" kern="1200" baseline="0"/>
            <a:t>Enrichment of Team Spirit</a:t>
          </a:r>
          <a:endParaRPr lang="en-US" sz="1900" kern="1200"/>
        </a:p>
      </dsp:txBody>
      <dsp:txXfrm>
        <a:off x="8901805" y="530214"/>
        <a:ext cx="2022288" cy="1213373"/>
      </dsp:txXfrm>
    </dsp:sp>
    <dsp:sp modelId="{6DDD5AE4-2FA9-4B4D-915F-884BDB2E3409}">
      <dsp:nvSpPr>
        <dsp:cNvPr id="0" name=""/>
        <dsp:cNvSpPr/>
      </dsp:nvSpPr>
      <dsp:spPr>
        <a:xfrm>
          <a:off x="3735" y="1945816"/>
          <a:ext cx="2022288" cy="1213373"/>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b="1" i="0" kern="1200" baseline="0"/>
            <a:t>Ensuring Personal Growth</a:t>
          </a:r>
          <a:endParaRPr lang="en-US" sz="1900" kern="1200"/>
        </a:p>
      </dsp:txBody>
      <dsp:txXfrm>
        <a:off x="3735" y="1945816"/>
        <a:ext cx="2022288" cy="1213373"/>
      </dsp:txXfrm>
    </dsp:sp>
    <dsp:sp modelId="{72AC8E35-8C0B-4802-BBBC-173EA28B3822}">
      <dsp:nvSpPr>
        <dsp:cNvPr id="0" name=""/>
        <dsp:cNvSpPr/>
      </dsp:nvSpPr>
      <dsp:spPr>
        <a:xfrm>
          <a:off x="2228252" y="1945816"/>
          <a:ext cx="2022288" cy="1213373"/>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b="1" i="0" kern="1200" baseline="0"/>
            <a:t>Enabling a Learning Culture</a:t>
          </a:r>
          <a:endParaRPr lang="en-US" sz="1900" kern="1200"/>
        </a:p>
      </dsp:txBody>
      <dsp:txXfrm>
        <a:off x="2228252" y="1945816"/>
        <a:ext cx="2022288" cy="1213373"/>
      </dsp:txXfrm>
    </dsp:sp>
    <dsp:sp modelId="{DB17D4FF-552C-4D7A-84A8-AF7DBC143ACC}">
      <dsp:nvSpPr>
        <dsp:cNvPr id="0" name=""/>
        <dsp:cNvSpPr/>
      </dsp:nvSpPr>
      <dsp:spPr>
        <a:xfrm>
          <a:off x="4452770" y="1945816"/>
          <a:ext cx="2022288" cy="1213373"/>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IN" sz="1900" b="1" i="0" kern="1200" baseline="0"/>
            <a:t>Establishing a Positive Organizational Climate</a:t>
          </a:r>
          <a:endParaRPr lang="en-US" sz="1900" kern="1200"/>
        </a:p>
      </dsp:txBody>
      <dsp:txXfrm>
        <a:off x="4452770" y="1945816"/>
        <a:ext cx="2022288" cy="1213373"/>
      </dsp:txXfrm>
    </dsp:sp>
    <dsp:sp modelId="{7AB4E49A-0CCC-4F85-B4F3-8D5CE2FCEDE3}">
      <dsp:nvSpPr>
        <dsp:cNvPr id="0" name=""/>
        <dsp:cNvSpPr/>
      </dsp:nvSpPr>
      <dsp:spPr>
        <a:xfrm>
          <a:off x="6677287" y="1945816"/>
          <a:ext cx="2022288" cy="1213373"/>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IN" sz="1900" b="1" i="0" kern="1200" baseline="0"/>
            <a:t>Encouraging Better Health and Safety Measures</a:t>
          </a:r>
          <a:endParaRPr lang="en-US" sz="1900" kern="1200"/>
        </a:p>
      </dsp:txBody>
      <dsp:txXfrm>
        <a:off x="6677287" y="1945816"/>
        <a:ext cx="2022288" cy="1213373"/>
      </dsp:txXfrm>
    </dsp:sp>
    <dsp:sp modelId="{395A3ADD-F643-4C11-85E5-447AA662B848}">
      <dsp:nvSpPr>
        <dsp:cNvPr id="0" name=""/>
        <dsp:cNvSpPr/>
      </dsp:nvSpPr>
      <dsp:spPr>
        <a:xfrm>
          <a:off x="8901805" y="1945816"/>
          <a:ext cx="2022288" cy="1213373"/>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IN" sz="1900" b="1" i="0" kern="1200" baseline="0"/>
            <a:t>Ensuring Organizational Growth and Development</a:t>
          </a:r>
          <a:endParaRPr lang="en-US" sz="1900" kern="1200"/>
        </a:p>
      </dsp:txBody>
      <dsp:txXfrm>
        <a:off x="8901805" y="1945816"/>
        <a:ext cx="2022288" cy="121337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E6DBC6-9BCD-401E-ABFD-5B6C90F3F5D4}">
      <dsp:nvSpPr>
        <dsp:cNvPr id="0" name=""/>
        <dsp:cNvSpPr/>
      </dsp:nvSpPr>
      <dsp:spPr>
        <a:xfrm>
          <a:off x="0" y="540499"/>
          <a:ext cx="6666833" cy="2808000"/>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IN" sz="2400" b="0" i="0" kern="1200" baseline="0"/>
            <a:t>Training should be systematic in that it is specifically designed, planned and implemented to meet defined needs. It is provided by people who know how to train and the impact of training is carefully evaluated. The concept was originally developed for the industrial training boards in the 1960s and consists of a simple four-stage model</a:t>
          </a:r>
          <a:endParaRPr lang="en-US" sz="2400" kern="1200"/>
        </a:p>
      </dsp:txBody>
      <dsp:txXfrm>
        <a:off x="137075" y="677574"/>
        <a:ext cx="6392683" cy="2533850"/>
      </dsp:txXfrm>
    </dsp:sp>
    <dsp:sp modelId="{E906B51B-E07A-4DA0-8156-2BCB6E23DF1F}">
      <dsp:nvSpPr>
        <dsp:cNvPr id="0" name=""/>
        <dsp:cNvSpPr/>
      </dsp:nvSpPr>
      <dsp:spPr>
        <a:xfrm>
          <a:off x="0" y="3348500"/>
          <a:ext cx="6666833" cy="15649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1672" tIns="30480" rIns="170688" bIns="30480" numCol="1" spcCol="1270" anchor="t" anchorCtr="0">
          <a:noAutofit/>
        </a:bodyPr>
        <a:lstStyle/>
        <a:p>
          <a:pPr marL="171450" lvl="1" indent="-171450" algn="l" defTabSz="844550">
            <a:lnSpc>
              <a:spcPct val="90000"/>
            </a:lnSpc>
            <a:spcBef>
              <a:spcPct val="0"/>
            </a:spcBef>
            <a:spcAft>
              <a:spcPct val="20000"/>
            </a:spcAft>
            <a:buChar char="•"/>
          </a:pPr>
          <a:r>
            <a:rPr lang="en-US" sz="1900" b="0" i="0" kern="1200" baseline="0"/>
            <a:t>1. Identify training needs.</a:t>
          </a:r>
          <a:endParaRPr lang="en-US" sz="1900" kern="1200"/>
        </a:p>
        <a:p>
          <a:pPr marL="171450" lvl="1" indent="-171450" algn="l" defTabSz="844550">
            <a:lnSpc>
              <a:spcPct val="90000"/>
            </a:lnSpc>
            <a:spcBef>
              <a:spcPct val="0"/>
            </a:spcBef>
            <a:spcAft>
              <a:spcPct val="20000"/>
            </a:spcAft>
            <a:buChar char="•"/>
          </a:pPr>
          <a:r>
            <a:rPr lang="en-IN" sz="1900" b="0" i="0" kern="1200" baseline="0"/>
            <a:t>2. Decide what sort of training is required to satisfy these needs.</a:t>
          </a:r>
          <a:endParaRPr lang="en-US" sz="1900" kern="1200"/>
        </a:p>
        <a:p>
          <a:pPr marL="171450" lvl="1" indent="-171450" algn="l" defTabSz="844550">
            <a:lnSpc>
              <a:spcPct val="90000"/>
            </a:lnSpc>
            <a:spcBef>
              <a:spcPct val="0"/>
            </a:spcBef>
            <a:spcAft>
              <a:spcPct val="20000"/>
            </a:spcAft>
            <a:buChar char="•"/>
          </a:pPr>
          <a:r>
            <a:rPr lang="en-IN" sz="1900" b="0" i="0" kern="1200" baseline="0"/>
            <a:t>3. Use experienced and trained trainers to implement training.</a:t>
          </a:r>
          <a:endParaRPr lang="en-US" sz="1900" kern="1200"/>
        </a:p>
        <a:p>
          <a:pPr marL="171450" lvl="1" indent="-171450" algn="l" defTabSz="844550">
            <a:lnSpc>
              <a:spcPct val="90000"/>
            </a:lnSpc>
            <a:spcBef>
              <a:spcPct val="0"/>
            </a:spcBef>
            <a:spcAft>
              <a:spcPct val="20000"/>
            </a:spcAft>
            <a:buChar char="•"/>
          </a:pPr>
          <a:r>
            <a:rPr lang="en-IN" sz="1900" b="0" i="0" kern="1200" baseline="0"/>
            <a:t>4. Follow up and evaluate training to ensure that it is effective.</a:t>
          </a:r>
          <a:endParaRPr lang="en-US" sz="1900" kern="1200"/>
        </a:p>
      </dsp:txBody>
      <dsp:txXfrm>
        <a:off x="0" y="3348500"/>
        <a:ext cx="6666833" cy="156492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784FEC-386A-473F-9DF6-40C9F5FEDF1D}">
      <dsp:nvSpPr>
        <dsp:cNvPr id="0" name=""/>
        <dsp:cNvSpPr/>
      </dsp:nvSpPr>
      <dsp:spPr>
        <a:xfrm>
          <a:off x="0" y="82990"/>
          <a:ext cx="5314543" cy="67626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IN" sz="1700" b="0" i="0" kern="1200" baseline="0"/>
            <a:t>Training programmes or events can be concerned with any of the following:</a:t>
          </a:r>
          <a:endParaRPr lang="en-US" sz="1700" kern="1200"/>
        </a:p>
      </dsp:txBody>
      <dsp:txXfrm>
        <a:off x="33012" y="116002"/>
        <a:ext cx="5248519" cy="610236"/>
      </dsp:txXfrm>
    </dsp:sp>
    <dsp:sp modelId="{4F50CA8E-FAAC-4603-BD1E-61197613C2E3}">
      <dsp:nvSpPr>
        <dsp:cNvPr id="0" name=""/>
        <dsp:cNvSpPr/>
      </dsp:nvSpPr>
      <dsp:spPr>
        <a:xfrm>
          <a:off x="0" y="759250"/>
          <a:ext cx="5314543" cy="25336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8737" tIns="21590" rIns="120904" bIns="21590" numCol="1" spcCol="1270" anchor="t" anchorCtr="0">
          <a:noAutofit/>
        </a:bodyPr>
        <a:lstStyle/>
        <a:p>
          <a:pPr marL="114300" lvl="1" indent="-114300" algn="l" defTabSz="577850">
            <a:lnSpc>
              <a:spcPct val="90000"/>
            </a:lnSpc>
            <a:spcBef>
              <a:spcPct val="0"/>
            </a:spcBef>
            <a:spcAft>
              <a:spcPct val="20000"/>
            </a:spcAft>
            <a:buChar char="•"/>
          </a:pPr>
          <a:r>
            <a:rPr lang="en-US" sz="1300" b="0" i="0" kern="1200" baseline="0"/>
            <a:t>manual skills;</a:t>
          </a:r>
          <a:endParaRPr lang="en-US" sz="1300" kern="1200"/>
        </a:p>
        <a:p>
          <a:pPr marL="114300" lvl="1" indent="-114300" algn="l" defTabSz="577850">
            <a:lnSpc>
              <a:spcPct val="90000"/>
            </a:lnSpc>
            <a:spcBef>
              <a:spcPct val="0"/>
            </a:spcBef>
            <a:spcAft>
              <a:spcPct val="20000"/>
            </a:spcAft>
            <a:buChar char="•"/>
          </a:pPr>
          <a:r>
            <a:rPr lang="en-US" sz="1300" b="0" i="0" kern="1200" baseline="0"/>
            <a:t>IT skills;</a:t>
          </a:r>
          <a:endParaRPr lang="en-US" sz="1300" kern="1200"/>
        </a:p>
        <a:p>
          <a:pPr marL="114300" lvl="1" indent="-114300" algn="l" defTabSz="577850">
            <a:lnSpc>
              <a:spcPct val="90000"/>
            </a:lnSpc>
            <a:spcBef>
              <a:spcPct val="0"/>
            </a:spcBef>
            <a:spcAft>
              <a:spcPct val="20000"/>
            </a:spcAft>
            <a:buChar char="•"/>
          </a:pPr>
          <a:r>
            <a:rPr lang="en-IN" sz="1300" b="0" i="0" kern="1200" baseline="0"/>
            <a:t>team leader or supervisory training;</a:t>
          </a:r>
          <a:endParaRPr lang="en-US" sz="1300" kern="1200"/>
        </a:p>
        <a:p>
          <a:pPr marL="114300" lvl="1" indent="-114300" algn="l" defTabSz="577850">
            <a:lnSpc>
              <a:spcPct val="90000"/>
            </a:lnSpc>
            <a:spcBef>
              <a:spcPct val="0"/>
            </a:spcBef>
            <a:spcAft>
              <a:spcPct val="20000"/>
            </a:spcAft>
            <a:buChar char="•"/>
          </a:pPr>
          <a:r>
            <a:rPr lang="en-US" sz="1300" b="0" i="0" kern="1200" baseline="0"/>
            <a:t>management training;</a:t>
          </a:r>
          <a:endParaRPr lang="en-US" sz="1300" kern="1200"/>
        </a:p>
        <a:p>
          <a:pPr marL="114300" lvl="1" indent="-114300" algn="l" defTabSz="577850">
            <a:lnSpc>
              <a:spcPct val="90000"/>
            </a:lnSpc>
            <a:spcBef>
              <a:spcPct val="0"/>
            </a:spcBef>
            <a:spcAft>
              <a:spcPct val="20000"/>
            </a:spcAft>
            <a:buChar char="•"/>
          </a:pPr>
          <a:r>
            <a:rPr lang="en-IN" sz="1300" b="0" i="0" kern="1200" baseline="0"/>
            <a:t>interpersonal skills, eg leadership, teambuilding, group dynamics, neurolinguistic </a:t>
          </a:r>
          <a:r>
            <a:rPr lang="en-US" sz="1300" b="0" i="0" kern="1200" baseline="0"/>
            <a:t>programming;</a:t>
          </a:r>
          <a:endParaRPr lang="en-US" sz="1300" kern="1200"/>
        </a:p>
        <a:p>
          <a:pPr marL="114300" lvl="1" indent="-114300" algn="l" defTabSz="577850">
            <a:lnSpc>
              <a:spcPct val="90000"/>
            </a:lnSpc>
            <a:spcBef>
              <a:spcPct val="0"/>
            </a:spcBef>
            <a:spcAft>
              <a:spcPct val="20000"/>
            </a:spcAft>
            <a:buChar char="•"/>
          </a:pPr>
          <a:r>
            <a:rPr lang="en-IN" sz="1300" b="0" i="0" kern="1200" baseline="0"/>
            <a:t>personal skills, eg assertiveness, coaching, communicating, time management;</a:t>
          </a:r>
          <a:endParaRPr lang="en-US" sz="1300" kern="1200"/>
        </a:p>
        <a:p>
          <a:pPr marL="114300" lvl="1" indent="-114300" algn="l" defTabSz="577850">
            <a:lnSpc>
              <a:spcPct val="90000"/>
            </a:lnSpc>
            <a:spcBef>
              <a:spcPct val="0"/>
            </a:spcBef>
            <a:spcAft>
              <a:spcPct val="20000"/>
            </a:spcAft>
            <a:buChar char="•"/>
          </a:pPr>
          <a:r>
            <a:rPr lang="en-IN" sz="1300" b="0" i="0" kern="1200" baseline="0"/>
            <a:t>training in organizational procedures or practices, eg induction, health and safety,</a:t>
          </a:r>
          <a:endParaRPr lang="en-US" sz="1300" kern="1200"/>
        </a:p>
        <a:p>
          <a:pPr marL="114300" lvl="1" indent="-114300" algn="l" defTabSz="577850">
            <a:lnSpc>
              <a:spcPct val="90000"/>
            </a:lnSpc>
            <a:spcBef>
              <a:spcPct val="0"/>
            </a:spcBef>
            <a:spcAft>
              <a:spcPct val="20000"/>
            </a:spcAft>
            <a:buChar char="•"/>
          </a:pPr>
          <a:r>
            <a:rPr lang="en-IN" sz="1300" b="0" i="0" kern="1200" baseline="0"/>
            <a:t>performance management, equal opportunity or managing diversity policy and </a:t>
          </a:r>
          <a:r>
            <a:rPr lang="en-US" sz="1300" b="0" i="0" kern="1200" baseline="0"/>
            <a:t>practice.</a:t>
          </a:r>
          <a:endParaRPr lang="en-US" sz="1300" kern="1200"/>
        </a:p>
      </dsp:txBody>
      <dsp:txXfrm>
        <a:off x="0" y="759250"/>
        <a:ext cx="5314543" cy="253368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1B0ED1-A1AB-4817-952F-B109B8AAC7B2}">
      <dsp:nvSpPr>
        <dsp:cNvPr id="0" name=""/>
        <dsp:cNvSpPr/>
      </dsp:nvSpPr>
      <dsp:spPr>
        <a:xfrm>
          <a:off x="0" y="1407"/>
          <a:ext cx="10515600" cy="599796"/>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602DB8D-C6BC-47AC-9343-B3C876AF6315}">
      <dsp:nvSpPr>
        <dsp:cNvPr id="0" name=""/>
        <dsp:cNvSpPr/>
      </dsp:nvSpPr>
      <dsp:spPr>
        <a:xfrm>
          <a:off x="181438" y="136361"/>
          <a:ext cx="329887" cy="32988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E163A3F-0AB1-4AC2-8906-5CE4CA48570B}">
      <dsp:nvSpPr>
        <dsp:cNvPr id="0" name=""/>
        <dsp:cNvSpPr/>
      </dsp:nvSpPr>
      <dsp:spPr>
        <a:xfrm>
          <a:off x="692764" y="1407"/>
          <a:ext cx="9822835" cy="5997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3478" tIns="63478" rIns="63478" bIns="63478" numCol="1" spcCol="1270" anchor="ctr" anchorCtr="0">
          <a:noAutofit/>
        </a:bodyPr>
        <a:lstStyle/>
        <a:p>
          <a:pPr marL="0" lvl="0" indent="0" algn="l" defTabSz="711200">
            <a:lnSpc>
              <a:spcPct val="90000"/>
            </a:lnSpc>
            <a:spcBef>
              <a:spcPct val="0"/>
            </a:spcBef>
            <a:spcAft>
              <a:spcPct val="35000"/>
            </a:spcAft>
            <a:buNone/>
          </a:pPr>
          <a:r>
            <a:rPr lang="en-US" sz="1600" b="1" i="0" kern="1200" baseline="0"/>
            <a:t>Types of E-learning</a:t>
          </a:r>
          <a:endParaRPr lang="en-US" sz="1600" kern="1200"/>
        </a:p>
      </dsp:txBody>
      <dsp:txXfrm>
        <a:off x="692764" y="1407"/>
        <a:ext cx="9822835" cy="599796"/>
      </dsp:txXfrm>
    </dsp:sp>
    <dsp:sp modelId="{A2875FA1-78D5-4B80-9984-68C07C3D1DC7}">
      <dsp:nvSpPr>
        <dsp:cNvPr id="0" name=""/>
        <dsp:cNvSpPr/>
      </dsp:nvSpPr>
      <dsp:spPr>
        <a:xfrm>
          <a:off x="0" y="751152"/>
          <a:ext cx="10515600" cy="599796"/>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19CAF59-6EB9-42AC-8711-4A54147A117D}">
      <dsp:nvSpPr>
        <dsp:cNvPr id="0" name=""/>
        <dsp:cNvSpPr/>
      </dsp:nvSpPr>
      <dsp:spPr>
        <a:xfrm>
          <a:off x="181438" y="886107"/>
          <a:ext cx="329887" cy="32988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E605220-5269-4476-9329-3DC65C51F64F}">
      <dsp:nvSpPr>
        <dsp:cNvPr id="0" name=""/>
        <dsp:cNvSpPr/>
      </dsp:nvSpPr>
      <dsp:spPr>
        <a:xfrm>
          <a:off x="692764" y="751152"/>
          <a:ext cx="9822835" cy="5997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3478" tIns="63478" rIns="63478" bIns="63478" numCol="1" spcCol="1270" anchor="ctr" anchorCtr="0">
          <a:noAutofit/>
        </a:bodyPr>
        <a:lstStyle/>
        <a:p>
          <a:pPr marL="0" lvl="0" indent="0" algn="l" defTabSz="711200">
            <a:lnSpc>
              <a:spcPct val="90000"/>
            </a:lnSpc>
            <a:spcBef>
              <a:spcPct val="0"/>
            </a:spcBef>
            <a:spcAft>
              <a:spcPct val="35000"/>
            </a:spcAft>
            <a:buNone/>
          </a:pPr>
          <a:r>
            <a:rPr lang="en-IN" sz="1600" b="0" i="0" kern="1200" baseline="0"/>
            <a:t>E-learning is not a stand-alone term. There are several related terms which are broadly referred to as e-learning. A brief description of these terms is given here. </a:t>
          </a:r>
          <a:endParaRPr lang="en-US" sz="1600" kern="1200"/>
        </a:p>
      </dsp:txBody>
      <dsp:txXfrm>
        <a:off x="692764" y="751152"/>
        <a:ext cx="9822835" cy="599796"/>
      </dsp:txXfrm>
    </dsp:sp>
    <dsp:sp modelId="{092DCE10-B9B8-41AD-9B08-5B4A9013E39C}">
      <dsp:nvSpPr>
        <dsp:cNvPr id="0" name=""/>
        <dsp:cNvSpPr/>
      </dsp:nvSpPr>
      <dsp:spPr>
        <a:xfrm>
          <a:off x="0" y="1500898"/>
          <a:ext cx="10515600" cy="599796"/>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839FF63-6A65-43B5-8AD5-0156AA8AEFA4}">
      <dsp:nvSpPr>
        <dsp:cNvPr id="0" name=""/>
        <dsp:cNvSpPr/>
      </dsp:nvSpPr>
      <dsp:spPr>
        <a:xfrm>
          <a:off x="181438" y="1635852"/>
          <a:ext cx="329887" cy="329887"/>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482BEC0-689B-450D-A7DA-E80A2E20E371}">
      <dsp:nvSpPr>
        <dsp:cNvPr id="0" name=""/>
        <dsp:cNvSpPr/>
      </dsp:nvSpPr>
      <dsp:spPr>
        <a:xfrm>
          <a:off x="692764" y="1500898"/>
          <a:ext cx="9822835" cy="5997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3478" tIns="63478" rIns="63478" bIns="63478" numCol="1" spcCol="1270" anchor="ctr" anchorCtr="0">
          <a:noAutofit/>
        </a:bodyPr>
        <a:lstStyle/>
        <a:p>
          <a:pPr marL="0" lvl="0" indent="0" algn="l" defTabSz="711200">
            <a:lnSpc>
              <a:spcPct val="90000"/>
            </a:lnSpc>
            <a:spcBef>
              <a:spcPct val="0"/>
            </a:spcBef>
            <a:spcAft>
              <a:spcPct val="35000"/>
            </a:spcAft>
            <a:buNone/>
          </a:pPr>
          <a:r>
            <a:rPr lang="en-IN" sz="1600" b="1" i="0" kern="1200" baseline="0"/>
            <a:t>Online Learning </a:t>
          </a:r>
          <a:r>
            <a:rPr lang="en-IN" sz="1600" b="0" i="0" kern="1200" baseline="0"/>
            <a:t>Online learning refers to the learning and other supportive resources that are available through a computer.</a:t>
          </a:r>
          <a:endParaRPr lang="en-US" sz="1600" kern="1200"/>
        </a:p>
      </dsp:txBody>
      <dsp:txXfrm>
        <a:off x="692764" y="1500898"/>
        <a:ext cx="9822835" cy="599796"/>
      </dsp:txXfrm>
    </dsp:sp>
    <dsp:sp modelId="{01B73C69-5A0A-48D3-A141-0656366535EA}">
      <dsp:nvSpPr>
        <dsp:cNvPr id="0" name=""/>
        <dsp:cNvSpPr/>
      </dsp:nvSpPr>
      <dsp:spPr>
        <a:xfrm>
          <a:off x="0" y="2250643"/>
          <a:ext cx="10515600" cy="599796"/>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4C07BFA-DA39-4644-89AB-111CABB522DF}">
      <dsp:nvSpPr>
        <dsp:cNvPr id="0" name=""/>
        <dsp:cNvSpPr/>
      </dsp:nvSpPr>
      <dsp:spPr>
        <a:xfrm>
          <a:off x="181438" y="2385597"/>
          <a:ext cx="329887" cy="329887"/>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4A73660-6E44-4932-89D6-FFE67F3F4C89}">
      <dsp:nvSpPr>
        <dsp:cNvPr id="0" name=""/>
        <dsp:cNvSpPr/>
      </dsp:nvSpPr>
      <dsp:spPr>
        <a:xfrm>
          <a:off x="692764" y="2250643"/>
          <a:ext cx="9822835" cy="5997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3478" tIns="63478" rIns="63478" bIns="63478" numCol="1" spcCol="1270" anchor="ctr" anchorCtr="0">
          <a:noAutofit/>
        </a:bodyPr>
        <a:lstStyle/>
        <a:p>
          <a:pPr marL="0" lvl="0" indent="0" algn="l" defTabSz="711200">
            <a:lnSpc>
              <a:spcPct val="90000"/>
            </a:lnSpc>
            <a:spcBef>
              <a:spcPct val="0"/>
            </a:spcBef>
            <a:spcAft>
              <a:spcPct val="35000"/>
            </a:spcAft>
            <a:buNone/>
          </a:pPr>
          <a:r>
            <a:rPr lang="en-IN" sz="1600" b="1" i="0" kern="1200" baseline="0"/>
            <a:t>Web-based Training </a:t>
          </a:r>
          <a:r>
            <a:rPr lang="en-IN" sz="1600" b="0" i="0" kern="1200" baseline="0"/>
            <a:t>Web-based training is a training based on the learning resources </a:t>
          </a:r>
          <a:r>
            <a:rPr lang="en-US" sz="1600" b="0" i="0" kern="1200" baseline="0"/>
            <a:t>available on the intranet, extranet or Internet.</a:t>
          </a:r>
          <a:endParaRPr lang="en-US" sz="1600" kern="1200"/>
        </a:p>
      </dsp:txBody>
      <dsp:txXfrm>
        <a:off x="692764" y="2250643"/>
        <a:ext cx="9822835" cy="599796"/>
      </dsp:txXfrm>
    </dsp:sp>
    <dsp:sp modelId="{6D9766A9-A919-452C-82FB-FFDB0D8AAAF4}">
      <dsp:nvSpPr>
        <dsp:cNvPr id="0" name=""/>
        <dsp:cNvSpPr/>
      </dsp:nvSpPr>
      <dsp:spPr>
        <a:xfrm>
          <a:off x="0" y="3000388"/>
          <a:ext cx="10515600" cy="599796"/>
        </a:xfrm>
        <a:prstGeom prst="roundRect">
          <a:avLst>
            <a:gd name="adj" fmla="val 10000"/>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C9A7DD0-2040-48FB-A2F4-F64988B8F7A9}">
      <dsp:nvSpPr>
        <dsp:cNvPr id="0" name=""/>
        <dsp:cNvSpPr/>
      </dsp:nvSpPr>
      <dsp:spPr>
        <a:xfrm>
          <a:off x="181438" y="3135342"/>
          <a:ext cx="329887" cy="329887"/>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9EB1D0F-B1F9-42BB-9426-D38DB4C3A664}">
      <dsp:nvSpPr>
        <dsp:cNvPr id="0" name=""/>
        <dsp:cNvSpPr/>
      </dsp:nvSpPr>
      <dsp:spPr>
        <a:xfrm>
          <a:off x="692764" y="3000388"/>
          <a:ext cx="9822835" cy="5997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3478" tIns="63478" rIns="63478" bIns="63478" numCol="1" spcCol="1270" anchor="ctr" anchorCtr="0">
          <a:noAutofit/>
        </a:bodyPr>
        <a:lstStyle/>
        <a:p>
          <a:pPr marL="0" lvl="0" indent="0" algn="l" defTabSz="711200">
            <a:lnSpc>
              <a:spcPct val="90000"/>
            </a:lnSpc>
            <a:spcBef>
              <a:spcPct val="0"/>
            </a:spcBef>
            <a:spcAft>
              <a:spcPct val="35000"/>
            </a:spcAft>
            <a:buNone/>
          </a:pPr>
          <a:r>
            <a:rPr lang="en-IN" sz="1600" b="1" i="0" kern="1200" baseline="0"/>
            <a:t>Technology-based Training </a:t>
          </a:r>
          <a:r>
            <a:rPr lang="en-IN" sz="1600" b="0" i="0" kern="1200" baseline="0"/>
            <a:t>Technology-based training refers to any form of training based on technologies like computer, television, audio tape and print, i.e., training other than that given in conventional classrooms.</a:t>
          </a:r>
          <a:endParaRPr lang="en-US" sz="1600" kern="1200"/>
        </a:p>
      </dsp:txBody>
      <dsp:txXfrm>
        <a:off x="692764" y="3000388"/>
        <a:ext cx="9822835" cy="599796"/>
      </dsp:txXfrm>
    </dsp:sp>
    <dsp:sp modelId="{DB4B9615-E130-43D4-8D86-814B7A1B1CB1}">
      <dsp:nvSpPr>
        <dsp:cNvPr id="0" name=""/>
        <dsp:cNvSpPr/>
      </dsp:nvSpPr>
      <dsp:spPr>
        <a:xfrm>
          <a:off x="0" y="3750134"/>
          <a:ext cx="10515600" cy="599796"/>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38E7BC4-BF63-44A0-BC6A-B39C56AF9423}">
      <dsp:nvSpPr>
        <dsp:cNvPr id="0" name=""/>
        <dsp:cNvSpPr/>
      </dsp:nvSpPr>
      <dsp:spPr>
        <a:xfrm>
          <a:off x="181438" y="3885088"/>
          <a:ext cx="329887" cy="329887"/>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1E20034-EEF3-4317-A3BD-B12FFE2E8946}">
      <dsp:nvSpPr>
        <dsp:cNvPr id="0" name=""/>
        <dsp:cNvSpPr/>
      </dsp:nvSpPr>
      <dsp:spPr>
        <a:xfrm>
          <a:off x="692764" y="3750134"/>
          <a:ext cx="9822835" cy="5997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3478" tIns="63478" rIns="63478" bIns="63478" numCol="1" spcCol="1270" anchor="ctr" anchorCtr="0">
          <a:noAutofit/>
        </a:bodyPr>
        <a:lstStyle/>
        <a:p>
          <a:pPr marL="0" lvl="0" indent="0" algn="l" defTabSz="711200">
            <a:lnSpc>
              <a:spcPct val="90000"/>
            </a:lnSpc>
            <a:spcBef>
              <a:spcPct val="0"/>
            </a:spcBef>
            <a:spcAft>
              <a:spcPct val="35000"/>
            </a:spcAft>
            <a:buNone/>
          </a:pPr>
          <a:r>
            <a:rPr lang="en-IN" sz="1600" b="1" i="0" kern="1200" baseline="0"/>
            <a:t>Computer-based Training </a:t>
          </a:r>
          <a:r>
            <a:rPr lang="en-IN" sz="1600" b="0" i="0" kern="1200" baseline="0"/>
            <a:t>Computer-based training means presenting courses on a computer. In this case, the computer is not linked to any network or to learning resources </a:t>
          </a:r>
          <a:r>
            <a:rPr lang="en-US" sz="1600" b="0" i="0" kern="1200" baseline="0"/>
            <a:t>outside the course.</a:t>
          </a:r>
          <a:endParaRPr lang="en-US" sz="1600" kern="1200"/>
        </a:p>
      </dsp:txBody>
      <dsp:txXfrm>
        <a:off x="692764" y="3750134"/>
        <a:ext cx="9822835" cy="599796"/>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209867-F480-4055-9E8C-BBC3C42D1C1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0ABB389-35A1-4BDC-835A-E2AC1033518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17372C7-4BD0-446A-A594-A583266C75FD}"/>
              </a:ext>
            </a:extLst>
          </p:cNvPr>
          <p:cNvSpPr>
            <a:spLocks noGrp="1"/>
          </p:cNvSpPr>
          <p:nvPr>
            <p:ph type="dt" sz="half" idx="10"/>
          </p:nvPr>
        </p:nvSpPr>
        <p:spPr/>
        <p:txBody>
          <a:bodyPr/>
          <a:lstStyle/>
          <a:p>
            <a:fld id="{78C8F301-1444-4818-9E81-EDDEE1F1251A}" type="datetimeFigureOut">
              <a:rPr lang="en-US" smtClean="0"/>
              <a:t>9/20/2021</a:t>
            </a:fld>
            <a:endParaRPr lang="en-US"/>
          </a:p>
        </p:txBody>
      </p:sp>
      <p:sp>
        <p:nvSpPr>
          <p:cNvPr id="5" name="Footer Placeholder 4">
            <a:extLst>
              <a:ext uri="{FF2B5EF4-FFF2-40B4-BE49-F238E27FC236}">
                <a16:creationId xmlns:a16="http://schemas.microsoft.com/office/drawing/2014/main" id="{113AE05E-6B6D-47E1-8394-C636A08974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F5E825A-FCF7-4202-8077-2AA918ADE06F}"/>
              </a:ext>
            </a:extLst>
          </p:cNvPr>
          <p:cNvSpPr>
            <a:spLocks noGrp="1"/>
          </p:cNvSpPr>
          <p:nvPr>
            <p:ph type="sldNum" sz="quarter" idx="12"/>
          </p:nvPr>
        </p:nvSpPr>
        <p:spPr/>
        <p:txBody>
          <a:bodyPr/>
          <a:lstStyle/>
          <a:p>
            <a:fld id="{0BF9B0A8-C7F0-4476-ADF6-959AA38A4B14}" type="slidenum">
              <a:rPr lang="en-US" smtClean="0"/>
              <a:t>‹#›</a:t>
            </a:fld>
            <a:endParaRPr lang="en-US"/>
          </a:p>
        </p:txBody>
      </p:sp>
    </p:spTree>
    <p:extLst>
      <p:ext uri="{BB962C8B-B14F-4D97-AF65-F5344CB8AC3E}">
        <p14:creationId xmlns:p14="http://schemas.microsoft.com/office/powerpoint/2010/main" val="34109521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B4BBF-DA91-44D0-A6B3-AEF3CFC81BE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519B93C-6E4C-4B4F-B8FA-BABB8B5A8B3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F5CE6E-B060-41E4-A066-F4D5CD89A84A}"/>
              </a:ext>
            </a:extLst>
          </p:cNvPr>
          <p:cNvSpPr>
            <a:spLocks noGrp="1"/>
          </p:cNvSpPr>
          <p:nvPr>
            <p:ph type="dt" sz="half" idx="10"/>
          </p:nvPr>
        </p:nvSpPr>
        <p:spPr/>
        <p:txBody>
          <a:bodyPr/>
          <a:lstStyle/>
          <a:p>
            <a:fld id="{78C8F301-1444-4818-9E81-EDDEE1F1251A}" type="datetimeFigureOut">
              <a:rPr lang="en-US" smtClean="0"/>
              <a:t>9/20/2021</a:t>
            </a:fld>
            <a:endParaRPr lang="en-US"/>
          </a:p>
        </p:txBody>
      </p:sp>
      <p:sp>
        <p:nvSpPr>
          <p:cNvPr id="5" name="Footer Placeholder 4">
            <a:extLst>
              <a:ext uri="{FF2B5EF4-FFF2-40B4-BE49-F238E27FC236}">
                <a16:creationId xmlns:a16="http://schemas.microsoft.com/office/drawing/2014/main" id="{14442D04-7CA0-4619-918D-D34BA374A58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D9FFADC-381D-4270-BCBC-987B1899C5B0}"/>
              </a:ext>
            </a:extLst>
          </p:cNvPr>
          <p:cNvSpPr>
            <a:spLocks noGrp="1"/>
          </p:cNvSpPr>
          <p:nvPr>
            <p:ph type="sldNum" sz="quarter" idx="12"/>
          </p:nvPr>
        </p:nvSpPr>
        <p:spPr/>
        <p:txBody>
          <a:bodyPr/>
          <a:lstStyle/>
          <a:p>
            <a:fld id="{0BF9B0A8-C7F0-4476-ADF6-959AA38A4B14}" type="slidenum">
              <a:rPr lang="en-US" smtClean="0"/>
              <a:t>‹#›</a:t>
            </a:fld>
            <a:endParaRPr lang="en-US"/>
          </a:p>
        </p:txBody>
      </p:sp>
    </p:spTree>
    <p:extLst>
      <p:ext uri="{BB962C8B-B14F-4D97-AF65-F5344CB8AC3E}">
        <p14:creationId xmlns:p14="http://schemas.microsoft.com/office/powerpoint/2010/main" val="199948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16DEEF7-29F2-4A91-B302-3F6586E3790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0E1B9DB-1A29-439C-AF74-E352AAE1CE8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20D9A5B-DEEE-4CE6-A08E-B9E37E920F58}"/>
              </a:ext>
            </a:extLst>
          </p:cNvPr>
          <p:cNvSpPr>
            <a:spLocks noGrp="1"/>
          </p:cNvSpPr>
          <p:nvPr>
            <p:ph type="dt" sz="half" idx="10"/>
          </p:nvPr>
        </p:nvSpPr>
        <p:spPr/>
        <p:txBody>
          <a:bodyPr/>
          <a:lstStyle/>
          <a:p>
            <a:fld id="{78C8F301-1444-4818-9E81-EDDEE1F1251A}" type="datetimeFigureOut">
              <a:rPr lang="en-US" smtClean="0"/>
              <a:t>9/20/2021</a:t>
            </a:fld>
            <a:endParaRPr lang="en-US"/>
          </a:p>
        </p:txBody>
      </p:sp>
      <p:sp>
        <p:nvSpPr>
          <p:cNvPr id="5" name="Footer Placeholder 4">
            <a:extLst>
              <a:ext uri="{FF2B5EF4-FFF2-40B4-BE49-F238E27FC236}">
                <a16:creationId xmlns:a16="http://schemas.microsoft.com/office/drawing/2014/main" id="{2E6833FB-49E6-4A02-AF0A-7BD071A8CB6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31A0689-9CF3-474D-AE76-6F1882B53A38}"/>
              </a:ext>
            </a:extLst>
          </p:cNvPr>
          <p:cNvSpPr>
            <a:spLocks noGrp="1"/>
          </p:cNvSpPr>
          <p:nvPr>
            <p:ph type="sldNum" sz="quarter" idx="12"/>
          </p:nvPr>
        </p:nvSpPr>
        <p:spPr/>
        <p:txBody>
          <a:bodyPr/>
          <a:lstStyle/>
          <a:p>
            <a:fld id="{0BF9B0A8-C7F0-4476-ADF6-959AA38A4B14}" type="slidenum">
              <a:rPr lang="en-US" smtClean="0"/>
              <a:t>‹#›</a:t>
            </a:fld>
            <a:endParaRPr lang="en-US"/>
          </a:p>
        </p:txBody>
      </p:sp>
    </p:spTree>
    <p:extLst>
      <p:ext uri="{BB962C8B-B14F-4D97-AF65-F5344CB8AC3E}">
        <p14:creationId xmlns:p14="http://schemas.microsoft.com/office/powerpoint/2010/main" val="40714847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BB72EC-FCE9-4CD2-92A8-7B7C113317F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624055A-C256-4D3C-B49A-5C9783A5A37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297B801-8FD0-4C41-AC93-5AC5D0DB91ED}"/>
              </a:ext>
            </a:extLst>
          </p:cNvPr>
          <p:cNvSpPr>
            <a:spLocks noGrp="1"/>
          </p:cNvSpPr>
          <p:nvPr>
            <p:ph type="dt" sz="half" idx="10"/>
          </p:nvPr>
        </p:nvSpPr>
        <p:spPr/>
        <p:txBody>
          <a:bodyPr/>
          <a:lstStyle/>
          <a:p>
            <a:fld id="{78C8F301-1444-4818-9E81-EDDEE1F1251A}" type="datetimeFigureOut">
              <a:rPr lang="en-US" smtClean="0"/>
              <a:t>9/20/2021</a:t>
            </a:fld>
            <a:endParaRPr lang="en-US"/>
          </a:p>
        </p:txBody>
      </p:sp>
      <p:sp>
        <p:nvSpPr>
          <p:cNvPr id="5" name="Footer Placeholder 4">
            <a:extLst>
              <a:ext uri="{FF2B5EF4-FFF2-40B4-BE49-F238E27FC236}">
                <a16:creationId xmlns:a16="http://schemas.microsoft.com/office/drawing/2014/main" id="{EBA335A6-DD8F-4B5A-BFDF-00C87BF92DF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86A2273-880E-4EE6-86F3-60FD9B418075}"/>
              </a:ext>
            </a:extLst>
          </p:cNvPr>
          <p:cNvSpPr>
            <a:spLocks noGrp="1"/>
          </p:cNvSpPr>
          <p:nvPr>
            <p:ph type="sldNum" sz="quarter" idx="12"/>
          </p:nvPr>
        </p:nvSpPr>
        <p:spPr/>
        <p:txBody>
          <a:bodyPr/>
          <a:lstStyle/>
          <a:p>
            <a:fld id="{0BF9B0A8-C7F0-4476-ADF6-959AA38A4B14}" type="slidenum">
              <a:rPr lang="en-US" smtClean="0"/>
              <a:t>‹#›</a:t>
            </a:fld>
            <a:endParaRPr lang="en-US"/>
          </a:p>
        </p:txBody>
      </p:sp>
    </p:spTree>
    <p:extLst>
      <p:ext uri="{BB962C8B-B14F-4D97-AF65-F5344CB8AC3E}">
        <p14:creationId xmlns:p14="http://schemas.microsoft.com/office/powerpoint/2010/main" val="12896951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039DC-8A4A-4194-AD0C-A05243C9F55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8C7B9D5-A251-4AF9-8764-07317FD8F7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5A0180A-9781-4701-AB36-93A4CBBFB190}"/>
              </a:ext>
            </a:extLst>
          </p:cNvPr>
          <p:cNvSpPr>
            <a:spLocks noGrp="1"/>
          </p:cNvSpPr>
          <p:nvPr>
            <p:ph type="dt" sz="half" idx="10"/>
          </p:nvPr>
        </p:nvSpPr>
        <p:spPr/>
        <p:txBody>
          <a:bodyPr/>
          <a:lstStyle/>
          <a:p>
            <a:fld id="{78C8F301-1444-4818-9E81-EDDEE1F1251A}" type="datetimeFigureOut">
              <a:rPr lang="en-US" smtClean="0"/>
              <a:t>9/20/2021</a:t>
            </a:fld>
            <a:endParaRPr lang="en-US"/>
          </a:p>
        </p:txBody>
      </p:sp>
      <p:sp>
        <p:nvSpPr>
          <p:cNvPr id="5" name="Footer Placeholder 4">
            <a:extLst>
              <a:ext uri="{FF2B5EF4-FFF2-40B4-BE49-F238E27FC236}">
                <a16:creationId xmlns:a16="http://schemas.microsoft.com/office/drawing/2014/main" id="{B9E4E38D-8296-4EB0-84C3-59D13FEA97D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5D063BE-B588-4FE7-9173-D05F72C377D1}"/>
              </a:ext>
            </a:extLst>
          </p:cNvPr>
          <p:cNvSpPr>
            <a:spLocks noGrp="1"/>
          </p:cNvSpPr>
          <p:nvPr>
            <p:ph type="sldNum" sz="quarter" idx="12"/>
          </p:nvPr>
        </p:nvSpPr>
        <p:spPr/>
        <p:txBody>
          <a:bodyPr/>
          <a:lstStyle/>
          <a:p>
            <a:fld id="{0BF9B0A8-C7F0-4476-ADF6-959AA38A4B14}" type="slidenum">
              <a:rPr lang="en-US" smtClean="0"/>
              <a:t>‹#›</a:t>
            </a:fld>
            <a:endParaRPr lang="en-US"/>
          </a:p>
        </p:txBody>
      </p:sp>
    </p:spTree>
    <p:extLst>
      <p:ext uri="{BB962C8B-B14F-4D97-AF65-F5344CB8AC3E}">
        <p14:creationId xmlns:p14="http://schemas.microsoft.com/office/powerpoint/2010/main" val="34222220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55E6D1-B894-4ADA-95CA-1935A0AEA9F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B33802B-16B5-4D61-8F70-99D0CFFDF93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AF8758D-74E1-449E-BBCA-84F69166238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C272E08-1C92-412B-9CB9-B42CEB40463C}"/>
              </a:ext>
            </a:extLst>
          </p:cNvPr>
          <p:cNvSpPr>
            <a:spLocks noGrp="1"/>
          </p:cNvSpPr>
          <p:nvPr>
            <p:ph type="dt" sz="half" idx="10"/>
          </p:nvPr>
        </p:nvSpPr>
        <p:spPr/>
        <p:txBody>
          <a:bodyPr/>
          <a:lstStyle/>
          <a:p>
            <a:fld id="{78C8F301-1444-4818-9E81-EDDEE1F1251A}" type="datetimeFigureOut">
              <a:rPr lang="en-US" smtClean="0"/>
              <a:t>9/20/2021</a:t>
            </a:fld>
            <a:endParaRPr lang="en-US"/>
          </a:p>
        </p:txBody>
      </p:sp>
      <p:sp>
        <p:nvSpPr>
          <p:cNvPr id="6" name="Footer Placeholder 5">
            <a:extLst>
              <a:ext uri="{FF2B5EF4-FFF2-40B4-BE49-F238E27FC236}">
                <a16:creationId xmlns:a16="http://schemas.microsoft.com/office/drawing/2014/main" id="{2D88886F-71C7-4133-BF99-341C6804FFF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D4133D-F7C2-4EAD-B858-662525CFA2A6}"/>
              </a:ext>
            </a:extLst>
          </p:cNvPr>
          <p:cNvSpPr>
            <a:spLocks noGrp="1"/>
          </p:cNvSpPr>
          <p:nvPr>
            <p:ph type="sldNum" sz="quarter" idx="12"/>
          </p:nvPr>
        </p:nvSpPr>
        <p:spPr/>
        <p:txBody>
          <a:bodyPr/>
          <a:lstStyle/>
          <a:p>
            <a:fld id="{0BF9B0A8-C7F0-4476-ADF6-959AA38A4B14}" type="slidenum">
              <a:rPr lang="en-US" smtClean="0"/>
              <a:t>‹#›</a:t>
            </a:fld>
            <a:endParaRPr lang="en-US"/>
          </a:p>
        </p:txBody>
      </p:sp>
    </p:spTree>
    <p:extLst>
      <p:ext uri="{BB962C8B-B14F-4D97-AF65-F5344CB8AC3E}">
        <p14:creationId xmlns:p14="http://schemas.microsoft.com/office/powerpoint/2010/main" val="25729404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E5F627-7BF5-4DDB-A128-CE0C64EB4D4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AD5B247-E229-47C8-A1B0-D0070FC05F8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803D6D3-8F6B-4DEA-8BDF-34A99E4A26E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85F58C5-F9B4-4ECA-840C-0A45B53D17E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D7D33A7-019F-4164-B2FA-B006B0EF5AD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2809801-FCCE-4C89-9B61-558ECEDAB716}"/>
              </a:ext>
            </a:extLst>
          </p:cNvPr>
          <p:cNvSpPr>
            <a:spLocks noGrp="1"/>
          </p:cNvSpPr>
          <p:nvPr>
            <p:ph type="dt" sz="half" idx="10"/>
          </p:nvPr>
        </p:nvSpPr>
        <p:spPr/>
        <p:txBody>
          <a:bodyPr/>
          <a:lstStyle/>
          <a:p>
            <a:fld id="{78C8F301-1444-4818-9E81-EDDEE1F1251A}" type="datetimeFigureOut">
              <a:rPr lang="en-US" smtClean="0"/>
              <a:t>9/20/2021</a:t>
            </a:fld>
            <a:endParaRPr lang="en-US"/>
          </a:p>
        </p:txBody>
      </p:sp>
      <p:sp>
        <p:nvSpPr>
          <p:cNvPr id="8" name="Footer Placeholder 7">
            <a:extLst>
              <a:ext uri="{FF2B5EF4-FFF2-40B4-BE49-F238E27FC236}">
                <a16:creationId xmlns:a16="http://schemas.microsoft.com/office/drawing/2014/main" id="{6A50716E-D454-4DAA-99B0-545049CB04E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50919E4-17BE-4F3E-869E-C1254606F7A0}"/>
              </a:ext>
            </a:extLst>
          </p:cNvPr>
          <p:cNvSpPr>
            <a:spLocks noGrp="1"/>
          </p:cNvSpPr>
          <p:nvPr>
            <p:ph type="sldNum" sz="quarter" idx="12"/>
          </p:nvPr>
        </p:nvSpPr>
        <p:spPr/>
        <p:txBody>
          <a:bodyPr/>
          <a:lstStyle/>
          <a:p>
            <a:fld id="{0BF9B0A8-C7F0-4476-ADF6-959AA38A4B14}" type="slidenum">
              <a:rPr lang="en-US" smtClean="0"/>
              <a:t>‹#›</a:t>
            </a:fld>
            <a:endParaRPr lang="en-US"/>
          </a:p>
        </p:txBody>
      </p:sp>
    </p:spTree>
    <p:extLst>
      <p:ext uri="{BB962C8B-B14F-4D97-AF65-F5344CB8AC3E}">
        <p14:creationId xmlns:p14="http://schemas.microsoft.com/office/powerpoint/2010/main" val="3689596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993EC-9BBB-42B2-9473-821989338E7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F80B900-EBBF-41E6-8B0C-90F8CA6EE8BB}"/>
              </a:ext>
            </a:extLst>
          </p:cNvPr>
          <p:cNvSpPr>
            <a:spLocks noGrp="1"/>
          </p:cNvSpPr>
          <p:nvPr>
            <p:ph type="dt" sz="half" idx="10"/>
          </p:nvPr>
        </p:nvSpPr>
        <p:spPr/>
        <p:txBody>
          <a:bodyPr/>
          <a:lstStyle/>
          <a:p>
            <a:fld id="{78C8F301-1444-4818-9E81-EDDEE1F1251A}" type="datetimeFigureOut">
              <a:rPr lang="en-US" smtClean="0"/>
              <a:t>9/20/2021</a:t>
            </a:fld>
            <a:endParaRPr lang="en-US"/>
          </a:p>
        </p:txBody>
      </p:sp>
      <p:sp>
        <p:nvSpPr>
          <p:cNvPr id="4" name="Footer Placeholder 3">
            <a:extLst>
              <a:ext uri="{FF2B5EF4-FFF2-40B4-BE49-F238E27FC236}">
                <a16:creationId xmlns:a16="http://schemas.microsoft.com/office/drawing/2014/main" id="{BE2BC838-DDD7-43DF-8D2A-2B4DFE60B21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5565752-30A7-46B0-BA39-CCF80ABE18E9}"/>
              </a:ext>
            </a:extLst>
          </p:cNvPr>
          <p:cNvSpPr>
            <a:spLocks noGrp="1"/>
          </p:cNvSpPr>
          <p:nvPr>
            <p:ph type="sldNum" sz="quarter" idx="12"/>
          </p:nvPr>
        </p:nvSpPr>
        <p:spPr/>
        <p:txBody>
          <a:bodyPr/>
          <a:lstStyle/>
          <a:p>
            <a:fld id="{0BF9B0A8-C7F0-4476-ADF6-959AA38A4B14}" type="slidenum">
              <a:rPr lang="en-US" smtClean="0"/>
              <a:t>‹#›</a:t>
            </a:fld>
            <a:endParaRPr lang="en-US"/>
          </a:p>
        </p:txBody>
      </p:sp>
    </p:spTree>
    <p:extLst>
      <p:ext uri="{BB962C8B-B14F-4D97-AF65-F5344CB8AC3E}">
        <p14:creationId xmlns:p14="http://schemas.microsoft.com/office/powerpoint/2010/main" val="224433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4A645B7-A344-4B65-AF48-468B7CCE9092}"/>
              </a:ext>
            </a:extLst>
          </p:cNvPr>
          <p:cNvSpPr>
            <a:spLocks noGrp="1"/>
          </p:cNvSpPr>
          <p:nvPr>
            <p:ph type="dt" sz="half" idx="10"/>
          </p:nvPr>
        </p:nvSpPr>
        <p:spPr/>
        <p:txBody>
          <a:bodyPr/>
          <a:lstStyle/>
          <a:p>
            <a:fld id="{78C8F301-1444-4818-9E81-EDDEE1F1251A}" type="datetimeFigureOut">
              <a:rPr lang="en-US" smtClean="0"/>
              <a:t>9/20/2021</a:t>
            </a:fld>
            <a:endParaRPr lang="en-US"/>
          </a:p>
        </p:txBody>
      </p:sp>
      <p:sp>
        <p:nvSpPr>
          <p:cNvPr id="3" name="Footer Placeholder 2">
            <a:extLst>
              <a:ext uri="{FF2B5EF4-FFF2-40B4-BE49-F238E27FC236}">
                <a16:creationId xmlns:a16="http://schemas.microsoft.com/office/drawing/2014/main" id="{A721814B-FB1D-4771-9A70-92362BEC08A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7EB79F8-207A-4266-831F-5BB7187F154E}"/>
              </a:ext>
            </a:extLst>
          </p:cNvPr>
          <p:cNvSpPr>
            <a:spLocks noGrp="1"/>
          </p:cNvSpPr>
          <p:nvPr>
            <p:ph type="sldNum" sz="quarter" idx="12"/>
          </p:nvPr>
        </p:nvSpPr>
        <p:spPr/>
        <p:txBody>
          <a:bodyPr/>
          <a:lstStyle/>
          <a:p>
            <a:fld id="{0BF9B0A8-C7F0-4476-ADF6-959AA38A4B14}" type="slidenum">
              <a:rPr lang="en-US" smtClean="0"/>
              <a:t>‹#›</a:t>
            </a:fld>
            <a:endParaRPr lang="en-US"/>
          </a:p>
        </p:txBody>
      </p:sp>
    </p:spTree>
    <p:extLst>
      <p:ext uri="{BB962C8B-B14F-4D97-AF65-F5344CB8AC3E}">
        <p14:creationId xmlns:p14="http://schemas.microsoft.com/office/powerpoint/2010/main" val="34878780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476C44-D69B-4EC7-8149-515849A1A51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BCC506C-BF3D-4A0D-A11C-6DFBB5F4E99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DBDA5B6-1811-4940-8434-9F073947562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1BD5358-0A38-43AE-8C9C-76A5F0BDC460}"/>
              </a:ext>
            </a:extLst>
          </p:cNvPr>
          <p:cNvSpPr>
            <a:spLocks noGrp="1"/>
          </p:cNvSpPr>
          <p:nvPr>
            <p:ph type="dt" sz="half" idx="10"/>
          </p:nvPr>
        </p:nvSpPr>
        <p:spPr/>
        <p:txBody>
          <a:bodyPr/>
          <a:lstStyle/>
          <a:p>
            <a:fld id="{78C8F301-1444-4818-9E81-EDDEE1F1251A}" type="datetimeFigureOut">
              <a:rPr lang="en-US" smtClean="0"/>
              <a:t>9/20/2021</a:t>
            </a:fld>
            <a:endParaRPr lang="en-US"/>
          </a:p>
        </p:txBody>
      </p:sp>
      <p:sp>
        <p:nvSpPr>
          <p:cNvPr id="6" name="Footer Placeholder 5">
            <a:extLst>
              <a:ext uri="{FF2B5EF4-FFF2-40B4-BE49-F238E27FC236}">
                <a16:creationId xmlns:a16="http://schemas.microsoft.com/office/drawing/2014/main" id="{AA8BE596-3C0D-4F26-8ADA-1E038B709A3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BD6C94E-8003-4C00-9E17-B5A01B90C691}"/>
              </a:ext>
            </a:extLst>
          </p:cNvPr>
          <p:cNvSpPr>
            <a:spLocks noGrp="1"/>
          </p:cNvSpPr>
          <p:nvPr>
            <p:ph type="sldNum" sz="quarter" idx="12"/>
          </p:nvPr>
        </p:nvSpPr>
        <p:spPr/>
        <p:txBody>
          <a:bodyPr/>
          <a:lstStyle/>
          <a:p>
            <a:fld id="{0BF9B0A8-C7F0-4476-ADF6-959AA38A4B14}" type="slidenum">
              <a:rPr lang="en-US" smtClean="0"/>
              <a:t>‹#›</a:t>
            </a:fld>
            <a:endParaRPr lang="en-US"/>
          </a:p>
        </p:txBody>
      </p:sp>
    </p:spTree>
    <p:extLst>
      <p:ext uri="{BB962C8B-B14F-4D97-AF65-F5344CB8AC3E}">
        <p14:creationId xmlns:p14="http://schemas.microsoft.com/office/powerpoint/2010/main" val="5817354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FE989D-7FCB-4519-B4BB-DA34BA5F7C9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4CCC465-7833-4082-A2EA-65447739CE8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448E96D-C53C-4595-82CC-72D39F415C3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BDA13F2-8E25-468B-A0F2-D6C5E2F8F25A}"/>
              </a:ext>
            </a:extLst>
          </p:cNvPr>
          <p:cNvSpPr>
            <a:spLocks noGrp="1"/>
          </p:cNvSpPr>
          <p:nvPr>
            <p:ph type="dt" sz="half" idx="10"/>
          </p:nvPr>
        </p:nvSpPr>
        <p:spPr/>
        <p:txBody>
          <a:bodyPr/>
          <a:lstStyle/>
          <a:p>
            <a:fld id="{78C8F301-1444-4818-9E81-EDDEE1F1251A}" type="datetimeFigureOut">
              <a:rPr lang="en-US" smtClean="0"/>
              <a:t>9/20/2021</a:t>
            </a:fld>
            <a:endParaRPr lang="en-US"/>
          </a:p>
        </p:txBody>
      </p:sp>
      <p:sp>
        <p:nvSpPr>
          <p:cNvPr id="6" name="Footer Placeholder 5">
            <a:extLst>
              <a:ext uri="{FF2B5EF4-FFF2-40B4-BE49-F238E27FC236}">
                <a16:creationId xmlns:a16="http://schemas.microsoft.com/office/drawing/2014/main" id="{CFCE4669-662C-4171-8A2C-2A922BF3F25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43460A5-009A-45B9-80BC-95B5F6BBFB55}"/>
              </a:ext>
            </a:extLst>
          </p:cNvPr>
          <p:cNvSpPr>
            <a:spLocks noGrp="1"/>
          </p:cNvSpPr>
          <p:nvPr>
            <p:ph type="sldNum" sz="quarter" idx="12"/>
          </p:nvPr>
        </p:nvSpPr>
        <p:spPr/>
        <p:txBody>
          <a:bodyPr/>
          <a:lstStyle/>
          <a:p>
            <a:fld id="{0BF9B0A8-C7F0-4476-ADF6-959AA38A4B14}" type="slidenum">
              <a:rPr lang="en-US" smtClean="0"/>
              <a:t>‹#›</a:t>
            </a:fld>
            <a:endParaRPr lang="en-US"/>
          </a:p>
        </p:txBody>
      </p:sp>
    </p:spTree>
    <p:extLst>
      <p:ext uri="{BB962C8B-B14F-4D97-AF65-F5344CB8AC3E}">
        <p14:creationId xmlns:p14="http://schemas.microsoft.com/office/powerpoint/2010/main" val="41000741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8312646-9C7B-47F7-B164-736A2872969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3FC3AFC-40FB-4CC4-AAE2-DA25FF005F8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D22151A-0025-4093-839A-84CB2F715AB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8C8F301-1444-4818-9E81-EDDEE1F1251A}" type="datetimeFigureOut">
              <a:rPr lang="en-US" smtClean="0"/>
              <a:t>9/20/2021</a:t>
            </a:fld>
            <a:endParaRPr lang="en-US"/>
          </a:p>
        </p:txBody>
      </p:sp>
      <p:sp>
        <p:nvSpPr>
          <p:cNvPr id="5" name="Footer Placeholder 4">
            <a:extLst>
              <a:ext uri="{FF2B5EF4-FFF2-40B4-BE49-F238E27FC236}">
                <a16:creationId xmlns:a16="http://schemas.microsoft.com/office/drawing/2014/main" id="{B7005072-32C7-4CAC-965C-F75B061E792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65DDA38-CF0C-4400-A08B-8F1260B12A1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F9B0A8-C7F0-4476-ADF6-959AA38A4B14}" type="slidenum">
              <a:rPr lang="en-US" smtClean="0"/>
              <a:t>‹#›</a:t>
            </a:fld>
            <a:endParaRPr lang="en-US"/>
          </a:p>
        </p:txBody>
      </p:sp>
    </p:spTree>
    <p:extLst>
      <p:ext uri="{BB962C8B-B14F-4D97-AF65-F5344CB8AC3E}">
        <p14:creationId xmlns:p14="http://schemas.microsoft.com/office/powerpoint/2010/main" val="12533234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7.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8.jpeg"/><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0.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13.jpeg"/><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C1DD1A8A-57D5-4A81-AD04-532B043C56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Video 4">
            <a:extLst>
              <a:ext uri="{FF2B5EF4-FFF2-40B4-BE49-F238E27FC236}">
                <a16:creationId xmlns:a16="http://schemas.microsoft.com/office/drawing/2014/main" id="{42497DC9-1E10-4F56-8E7E-303F5F4C0AA3}"/>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4"/>
          <a:srcRect r="1" b="285"/>
          <a:stretch/>
        </p:blipFill>
        <p:spPr>
          <a:xfrm>
            <a:off x="-3047" y="10"/>
            <a:ext cx="12191999" cy="6857990"/>
          </a:xfrm>
          <a:prstGeom prst="rect">
            <a:avLst/>
          </a:prstGeom>
        </p:spPr>
      </p:pic>
      <p:sp>
        <p:nvSpPr>
          <p:cNvPr id="11" name="Rectangle 10">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rgbClr val="000000">
                  <a:alpha val="0"/>
                </a:srgbClr>
              </a:gs>
              <a:gs pos="25000">
                <a:srgbClr val="000000">
                  <a:alpha val="15000"/>
                </a:srgbClr>
              </a:gs>
              <a:gs pos="75000">
                <a:srgbClr val="000000">
                  <a:alpha val="15000"/>
                </a:srgbClr>
              </a:gs>
              <a:gs pos="50000">
                <a:srgbClr val="000000">
                  <a:alpha val="30000"/>
                </a:srgbClr>
              </a:gs>
              <a:gs pos="10000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4664899-79E5-4891-948C-38E4B53172C0}"/>
              </a:ext>
            </a:extLst>
          </p:cNvPr>
          <p:cNvSpPr>
            <a:spLocks noGrp="1"/>
          </p:cNvSpPr>
          <p:nvPr>
            <p:ph type="ctrTitle"/>
          </p:nvPr>
        </p:nvSpPr>
        <p:spPr>
          <a:xfrm>
            <a:off x="1097280" y="325550"/>
            <a:ext cx="10058400" cy="3574778"/>
          </a:xfrm>
          <a:effectLst>
            <a:outerShdw blurRad="50800" dist="38100" dir="2700000" algn="tl" rotWithShape="0">
              <a:prstClr val="black">
                <a:alpha val="40000"/>
              </a:prstClr>
            </a:outerShdw>
          </a:effectLst>
        </p:spPr>
        <p:txBody>
          <a:bodyPr>
            <a:normAutofit/>
          </a:bodyPr>
          <a:lstStyle/>
          <a:p>
            <a:r>
              <a:rPr lang="en-US" sz="5200" b="1" i="0" u="none" strike="noStrike" baseline="0">
                <a:solidFill>
                  <a:srgbClr val="FFFFFF"/>
                </a:solidFill>
                <a:latin typeface="MinionPro-Bold"/>
              </a:rPr>
              <a:t>Employee Training and Development</a:t>
            </a:r>
            <a:endParaRPr lang="en-US" sz="5200">
              <a:solidFill>
                <a:srgbClr val="FFFFFF"/>
              </a:solidFill>
            </a:endParaRPr>
          </a:p>
        </p:txBody>
      </p:sp>
      <p:sp>
        <p:nvSpPr>
          <p:cNvPr id="3" name="Subtitle 2">
            <a:extLst>
              <a:ext uri="{FF2B5EF4-FFF2-40B4-BE49-F238E27FC236}">
                <a16:creationId xmlns:a16="http://schemas.microsoft.com/office/drawing/2014/main" id="{E0ABB623-E4B3-432C-BF57-5BEA2439C3A9}"/>
              </a:ext>
            </a:extLst>
          </p:cNvPr>
          <p:cNvSpPr>
            <a:spLocks noGrp="1"/>
          </p:cNvSpPr>
          <p:nvPr>
            <p:ph type="subTitle" idx="1"/>
          </p:nvPr>
        </p:nvSpPr>
        <p:spPr>
          <a:xfrm>
            <a:off x="1100051" y="4072043"/>
            <a:ext cx="10058400" cy="1282707"/>
          </a:xfrm>
          <a:effectLst>
            <a:outerShdw blurRad="50800" dist="38100" dir="2700000" algn="tl" rotWithShape="0">
              <a:prstClr val="black">
                <a:alpha val="40000"/>
              </a:prstClr>
            </a:outerShdw>
          </a:effectLst>
        </p:spPr>
        <p:txBody>
          <a:bodyPr>
            <a:normAutofit/>
          </a:bodyPr>
          <a:lstStyle/>
          <a:p>
            <a:r>
              <a:rPr lang="en-IN">
                <a:solidFill>
                  <a:srgbClr val="FFFFFF"/>
                </a:solidFill>
              </a:rPr>
              <a:t>Development, Training, Process, Planning and Implementation </a:t>
            </a:r>
            <a:endParaRPr lang="en-US">
              <a:solidFill>
                <a:srgbClr val="FFFFFF"/>
              </a:solidFill>
            </a:endParaRPr>
          </a:p>
        </p:txBody>
      </p:sp>
    </p:spTree>
    <p:extLst>
      <p:ext uri="{BB962C8B-B14F-4D97-AF65-F5344CB8AC3E}">
        <p14:creationId xmlns:p14="http://schemas.microsoft.com/office/powerpoint/2010/main" val="890836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18"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mute="1">
                <p:cTn id="12" repeatCount="indefinite" fill="hold" display="0">
                  <p:stCondLst>
                    <p:cond delay="indefinite"/>
                  </p:stCondLst>
                </p:cTn>
                <p:tgtEl>
                  <p:spTgt spid="5"/>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764099"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Freeform: Shape 9">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691640"/>
            <a:ext cx="12191999"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Freeform: Shape 11">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971654"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Content Placeholder 2">
            <a:extLst>
              <a:ext uri="{FF2B5EF4-FFF2-40B4-BE49-F238E27FC236}">
                <a16:creationId xmlns:a16="http://schemas.microsoft.com/office/drawing/2014/main" id="{5788F730-DC01-45B8-978D-F37C848447BA}"/>
              </a:ext>
            </a:extLst>
          </p:cNvPr>
          <p:cNvSpPr>
            <a:spLocks noGrp="1"/>
          </p:cNvSpPr>
          <p:nvPr>
            <p:ph idx="1"/>
          </p:nvPr>
        </p:nvSpPr>
        <p:spPr>
          <a:xfrm>
            <a:off x="1653363" y="2176272"/>
            <a:ext cx="9367204" cy="4041648"/>
          </a:xfrm>
        </p:spPr>
        <p:txBody>
          <a:bodyPr anchor="t">
            <a:normAutofit/>
          </a:bodyPr>
          <a:lstStyle/>
          <a:p>
            <a:r>
              <a:rPr lang="en-US" sz="2400" b="0" i="0" u="none" strike="noStrike" baseline="0">
                <a:latin typeface="Optima"/>
              </a:rPr>
              <a:t>DEVELOPMENT</a:t>
            </a:r>
            <a:endParaRPr lang="en-US" sz="2400"/>
          </a:p>
        </p:txBody>
      </p:sp>
    </p:spTree>
    <p:extLst>
      <p:ext uri="{BB962C8B-B14F-4D97-AF65-F5344CB8AC3E}">
        <p14:creationId xmlns:p14="http://schemas.microsoft.com/office/powerpoint/2010/main" val="40542967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D913BA-39B1-4DF0-B10A-814B33B84A34}"/>
              </a:ext>
            </a:extLst>
          </p:cNvPr>
          <p:cNvSpPr>
            <a:spLocks noGrp="1"/>
          </p:cNvSpPr>
          <p:nvPr>
            <p:ph type="title"/>
          </p:nvPr>
        </p:nvSpPr>
        <p:spPr>
          <a:xfrm>
            <a:off x="1653363" y="365760"/>
            <a:ext cx="9367203" cy="1188720"/>
          </a:xfrm>
        </p:spPr>
        <p:txBody>
          <a:bodyPr>
            <a:normAutofit/>
          </a:bodyPr>
          <a:lstStyle/>
          <a:p>
            <a:r>
              <a:rPr lang="en-IN" dirty="0"/>
              <a:t>Development Strategy</a:t>
            </a:r>
            <a:endParaRPr lang="en-US" dirty="0"/>
          </a:p>
        </p:txBody>
      </p:sp>
      <p:sp>
        <p:nvSpPr>
          <p:cNvPr id="8" name="Freeform: Shape 7">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764099"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Freeform: Shape 9">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691640"/>
            <a:ext cx="12191999"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Freeform: Shape 11">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971654"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Content Placeholder 2">
            <a:extLst>
              <a:ext uri="{FF2B5EF4-FFF2-40B4-BE49-F238E27FC236}">
                <a16:creationId xmlns:a16="http://schemas.microsoft.com/office/drawing/2014/main" id="{D145F385-86F7-40D5-9486-8AAAA2473664}"/>
              </a:ext>
            </a:extLst>
          </p:cNvPr>
          <p:cNvSpPr>
            <a:spLocks noGrp="1"/>
          </p:cNvSpPr>
          <p:nvPr>
            <p:ph idx="1"/>
          </p:nvPr>
        </p:nvSpPr>
        <p:spPr>
          <a:xfrm>
            <a:off x="1653363" y="2176272"/>
            <a:ext cx="9367204" cy="4041648"/>
          </a:xfrm>
        </p:spPr>
        <p:txBody>
          <a:bodyPr anchor="t">
            <a:normAutofit/>
          </a:bodyPr>
          <a:lstStyle/>
          <a:p>
            <a:pPr marL="0" indent="0">
              <a:buNone/>
            </a:pPr>
            <a:r>
              <a:rPr lang="en-US" sz="1500" b="0" i="1" u="none" strike="noStrike" baseline="0">
                <a:latin typeface="Optima-Oblique"/>
              </a:rPr>
              <a:t>Personal development planning</a:t>
            </a:r>
          </a:p>
          <a:p>
            <a:pPr marL="0" indent="0">
              <a:buNone/>
            </a:pPr>
            <a:r>
              <a:rPr lang="en-US" sz="1500" b="0" i="1" u="none" strike="noStrike" baseline="0">
                <a:latin typeface="Optima-Oblique"/>
              </a:rPr>
              <a:t>Planned experience</a:t>
            </a:r>
            <a:endParaRPr lang="en-US" sz="1500" i="1">
              <a:latin typeface="Optima-Oblique"/>
            </a:endParaRPr>
          </a:p>
          <a:p>
            <a:pPr marL="0" indent="0">
              <a:buNone/>
            </a:pPr>
            <a:r>
              <a:rPr lang="en-US" sz="1500" b="0" i="1" u="none" strike="noStrike" baseline="0">
                <a:latin typeface="Optima-Oblique"/>
              </a:rPr>
              <a:t>Corporate university</a:t>
            </a:r>
          </a:p>
          <a:p>
            <a:r>
              <a:rPr lang="en-IN" sz="1500" b="0" i="0" u="none" strike="noStrike" baseline="0">
                <a:latin typeface="Palatino-Roman"/>
              </a:rPr>
              <a:t>A corporate university is an institution set up and run by an organization, often with outside help, in which education and learning takes place. As Carter </a:t>
            </a:r>
            <a:r>
              <a:rPr lang="en-IN" sz="1500" b="0" i="1" u="none" strike="noStrike" baseline="0">
                <a:latin typeface="Palatino-Italic"/>
              </a:rPr>
              <a:t>et al </a:t>
            </a:r>
            <a:r>
              <a:rPr lang="en-IN" sz="1500" b="0" i="0" u="none" strike="noStrike" baseline="0">
                <a:latin typeface="Palatino-Roman"/>
              </a:rPr>
              <a:t>(2002) point </a:t>
            </a:r>
            <a:r>
              <a:rPr lang="en-US" sz="1500" b="0" i="0" u="none" strike="noStrike" baseline="0">
                <a:latin typeface="Palatino-Roman"/>
              </a:rPr>
              <a:t>out: </a:t>
            </a:r>
            <a:r>
              <a:rPr lang="en-IN" sz="1500" b="0" i="0" u="none" strike="noStrike" baseline="0">
                <a:latin typeface="Optima"/>
              </a:rPr>
              <a:t>The term ‘corporate university’ is interpreted in different ways. For some, it is specificand refers to the use of academic terminology to describe and raise the status of training and development and, perhaps, also implies a relationship with one or more ‘real’ conventional universities who co-design or accredit the company’s programmes. For others, the term is interpreted more broadly as an umbrella that describes the creation and marketing of internal brands for all the learning and development opportunities an </a:t>
            </a:r>
            <a:r>
              <a:rPr lang="en-US" sz="1500" b="0" i="0" u="none" strike="noStrike" baseline="0">
                <a:latin typeface="Optima"/>
              </a:rPr>
              <a:t>organization provides.</a:t>
            </a:r>
          </a:p>
          <a:p>
            <a:pPr marL="0" indent="0">
              <a:buNone/>
            </a:pPr>
            <a:r>
              <a:rPr lang="en-US" sz="1500" b="0" i="1" u="none" strike="noStrike" baseline="0">
                <a:latin typeface="Optima-Oblique"/>
              </a:rPr>
              <a:t>Action learning</a:t>
            </a:r>
          </a:p>
          <a:p>
            <a:r>
              <a:rPr lang="en-IN" sz="1500" b="0" i="0" u="none" strike="noStrike" baseline="0">
                <a:latin typeface="Palatino-Roman"/>
              </a:rPr>
              <a:t>Action learning, as developed by Revans (1971), is a method of helping managers develop their talents by exposing them to real problems. They are required to analyse them, formulate recommendations, and then take action. It accords with the belief that managers learn best by doing rather than being taught. In 1989 Revans produced the following formula to describe his concept: L (learning) = P (programmed learning) + Q (questioning, insight).</a:t>
            </a:r>
            <a:endParaRPr lang="en-US" sz="1500"/>
          </a:p>
        </p:txBody>
      </p:sp>
    </p:spTree>
    <p:extLst>
      <p:ext uri="{BB962C8B-B14F-4D97-AF65-F5344CB8AC3E}">
        <p14:creationId xmlns:p14="http://schemas.microsoft.com/office/powerpoint/2010/main" val="19406007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264D464-898B-4908-88FD-33A83D6ED6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8579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6567DAC-5935-455C-B2D9-366061CB18BE}"/>
              </a:ext>
            </a:extLst>
          </p:cNvPr>
          <p:cNvSpPr>
            <a:spLocks noGrp="1"/>
          </p:cNvSpPr>
          <p:nvPr>
            <p:ph type="title"/>
          </p:nvPr>
        </p:nvSpPr>
        <p:spPr>
          <a:xfrm>
            <a:off x="838200" y="365126"/>
            <a:ext cx="9808597" cy="1146176"/>
          </a:xfrm>
        </p:spPr>
        <p:txBody>
          <a:bodyPr>
            <a:normAutofit/>
          </a:bodyPr>
          <a:lstStyle/>
          <a:p>
            <a:r>
              <a:rPr lang="en-IN">
                <a:solidFill>
                  <a:schemeClr val="bg1"/>
                </a:solidFill>
              </a:rPr>
              <a:t>Development Strategy</a:t>
            </a:r>
            <a:endParaRPr lang="en-US">
              <a:solidFill>
                <a:schemeClr val="bg1"/>
              </a:solidFill>
            </a:endParaRPr>
          </a:p>
        </p:txBody>
      </p:sp>
      <p:sp>
        <p:nvSpPr>
          <p:cNvPr id="10" name="Freeform: Shape 9">
            <a:extLst>
              <a:ext uri="{FF2B5EF4-FFF2-40B4-BE49-F238E27FC236}">
                <a16:creationId xmlns:a16="http://schemas.microsoft.com/office/drawing/2014/main" id="{F0BC1D9E-4401-4EC0-88FD-ED103CB570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000670" y="2"/>
            <a:ext cx="1191330" cy="1511301"/>
          </a:xfrm>
          <a:custGeom>
            <a:avLst/>
            <a:gdLst>
              <a:gd name="connsiteX0" fmla="*/ 697617 w 1191330"/>
              <a:gd name="connsiteY0" fmla="*/ 0 h 1511301"/>
              <a:gd name="connsiteX1" fmla="*/ 1191330 w 1191330"/>
              <a:gd name="connsiteY1" fmla="*/ 0 h 1511301"/>
              <a:gd name="connsiteX2" fmla="*/ 1191330 w 1191330"/>
              <a:gd name="connsiteY2" fmla="*/ 1511301 h 1511301"/>
              <a:gd name="connsiteX3" fmla="*/ 0 w 1191330"/>
              <a:gd name="connsiteY3" fmla="*/ 1511301 h 1511301"/>
            </a:gdLst>
            <a:ahLst/>
            <a:cxnLst>
              <a:cxn ang="0">
                <a:pos x="connsiteX0" y="connsiteY0"/>
              </a:cxn>
              <a:cxn ang="0">
                <a:pos x="connsiteX1" y="connsiteY1"/>
              </a:cxn>
              <a:cxn ang="0">
                <a:pos x="connsiteX2" y="connsiteY2"/>
              </a:cxn>
              <a:cxn ang="0">
                <a:pos x="connsiteX3" y="connsiteY3"/>
              </a:cxn>
            </a:cxnLst>
            <a:rect l="l" t="t" r="r" b="b"/>
            <a:pathLst>
              <a:path w="1191330" h="1511301">
                <a:moveTo>
                  <a:pt x="697617" y="0"/>
                </a:moveTo>
                <a:lnTo>
                  <a:pt x="1191330" y="0"/>
                </a:lnTo>
                <a:lnTo>
                  <a:pt x="1191330" y="1511301"/>
                </a:lnTo>
                <a:lnTo>
                  <a:pt x="0" y="1511301"/>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useBgFill="1">
        <p:nvSpPr>
          <p:cNvPr id="12" name="Freeform: Shape 11">
            <a:extLst>
              <a:ext uri="{FF2B5EF4-FFF2-40B4-BE49-F238E27FC236}">
                <a16:creationId xmlns:a16="http://schemas.microsoft.com/office/drawing/2014/main" id="{B0AAF7C9-094E-400C-A428-F6C2262F65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0688"/>
            <a:ext cx="10753320" cy="5167312"/>
          </a:xfrm>
          <a:custGeom>
            <a:avLst/>
            <a:gdLst>
              <a:gd name="connsiteX0" fmla="*/ 0 w 10753320"/>
              <a:gd name="connsiteY0" fmla="*/ 0 h 5167312"/>
              <a:gd name="connsiteX1" fmla="*/ 9680943 w 10753320"/>
              <a:gd name="connsiteY1" fmla="*/ 0 h 5167312"/>
              <a:gd name="connsiteX2" fmla="*/ 9680223 w 10753320"/>
              <a:gd name="connsiteY2" fmla="*/ 952 h 5167312"/>
              <a:gd name="connsiteX3" fmla="*/ 10753320 w 10753320"/>
              <a:gd name="connsiteY3" fmla="*/ 952 h 5167312"/>
              <a:gd name="connsiteX4" fmla="*/ 8359441 w 10753320"/>
              <a:gd name="connsiteY4" fmla="*/ 5167312 h 5167312"/>
              <a:gd name="connsiteX5" fmla="*/ 4821866 w 10753320"/>
              <a:gd name="connsiteY5" fmla="*/ 5167312 h 5167312"/>
              <a:gd name="connsiteX6" fmla="*/ 4821866 w 10753320"/>
              <a:gd name="connsiteY6" fmla="*/ 5166360 h 5167312"/>
              <a:gd name="connsiteX7" fmla="*/ 0 w 10753320"/>
              <a:gd name="connsiteY7" fmla="*/ 5166360 h 5167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753320" h="5167312">
                <a:moveTo>
                  <a:pt x="0" y="0"/>
                </a:moveTo>
                <a:lnTo>
                  <a:pt x="9680943" y="0"/>
                </a:lnTo>
                <a:lnTo>
                  <a:pt x="9680223" y="952"/>
                </a:lnTo>
                <a:lnTo>
                  <a:pt x="10753320" y="952"/>
                </a:lnTo>
                <a:lnTo>
                  <a:pt x="8359441" y="5167312"/>
                </a:lnTo>
                <a:lnTo>
                  <a:pt x="4821866" y="5167312"/>
                </a:lnTo>
                <a:lnTo>
                  <a:pt x="4821866" y="5166360"/>
                </a:lnTo>
                <a:lnTo>
                  <a:pt x="0" y="516636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Content Placeholder 2">
            <a:extLst>
              <a:ext uri="{FF2B5EF4-FFF2-40B4-BE49-F238E27FC236}">
                <a16:creationId xmlns:a16="http://schemas.microsoft.com/office/drawing/2014/main" id="{3E26EAD3-7C43-4C8A-BF2F-C79C7ED4FBF2}"/>
              </a:ext>
            </a:extLst>
          </p:cNvPr>
          <p:cNvSpPr>
            <a:spLocks noGrp="1"/>
          </p:cNvSpPr>
          <p:nvPr>
            <p:ph idx="1"/>
          </p:nvPr>
        </p:nvSpPr>
        <p:spPr>
          <a:xfrm>
            <a:off x="838201" y="2055811"/>
            <a:ext cx="7315200" cy="4121152"/>
          </a:xfrm>
        </p:spPr>
        <p:txBody>
          <a:bodyPr>
            <a:normAutofit/>
          </a:bodyPr>
          <a:lstStyle/>
          <a:p>
            <a:pPr marL="0" indent="0">
              <a:buNone/>
            </a:pPr>
            <a:r>
              <a:rPr lang="en-US" sz="2000" b="0" i="1" u="none" strike="noStrike" baseline="0">
                <a:latin typeface="Optima-Oblique"/>
              </a:rPr>
              <a:t>Outdoor learning</a:t>
            </a:r>
          </a:p>
          <a:p>
            <a:r>
              <a:rPr lang="en-IN" sz="2000" b="0" i="0" u="none" strike="noStrike" baseline="0">
                <a:latin typeface="Palatino-Roman"/>
              </a:rPr>
              <a:t>Outdoor learning involves exposing individuals to various ‘Outward Bound’ type activities: sailing, mountain walking, rock climbing, canoeing, caving, etc. It means placing participants, operating in teams, under pressure to carry out physical activities that are completely unfamiliar to them. The rationale is that these tests are paradigms of the sort of challenges people have to meet at work, but their unfamiliar nature means that they can learn more about how they act under pressure as team leaders or team members. Outdoor learning involves a facilitator helping participants to learn individually and collectively from their experiences.</a:t>
            </a:r>
            <a:endParaRPr lang="en-US" sz="2000"/>
          </a:p>
        </p:txBody>
      </p:sp>
      <p:sp>
        <p:nvSpPr>
          <p:cNvPr id="14" name="Freeform: Shape 13">
            <a:extLst>
              <a:ext uri="{FF2B5EF4-FFF2-40B4-BE49-F238E27FC236}">
                <a16:creationId xmlns:a16="http://schemas.microsoft.com/office/drawing/2014/main" id="{6200B311-3585-4069-AAC6-CD443FA5B8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523986" y="1690688"/>
            <a:ext cx="3668014" cy="5167312"/>
          </a:xfrm>
          <a:custGeom>
            <a:avLst/>
            <a:gdLst>
              <a:gd name="connsiteX0" fmla="*/ 2391664 w 3668014"/>
              <a:gd name="connsiteY0" fmla="*/ 0 h 5167312"/>
              <a:gd name="connsiteX1" fmla="*/ 3668014 w 3668014"/>
              <a:gd name="connsiteY1" fmla="*/ 0 h 5167312"/>
              <a:gd name="connsiteX2" fmla="*/ 3668014 w 3668014"/>
              <a:gd name="connsiteY2" fmla="*/ 5167312 h 5167312"/>
              <a:gd name="connsiteX3" fmla="*/ 0 w 3668014"/>
              <a:gd name="connsiteY3" fmla="*/ 5167312 h 5167312"/>
              <a:gd name="connsiteX4" fmla="*/ 2393879 w 3668014"/>
              <a:gd name="connsiteY4" fmla="*/ 952 h 5167312"/>
              <a:gd name="connsiteX5" fmla="*/ 2391664 w 3668014"/>
              <a:gd name="connsiteY5" fmla="*/ 952 h 5167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68014" h="5167312">
                <a:moveTo>
                  <a:pt x="2391664" y="0"/>
                </a:moveTo>
                <a:lnTo>
                  <a:pt x="3668014" y="0"/>
                </a:lnTo>
                <a:lnTo>
                  <a:pt x="3668014" y="5167312"/>
                </a:lnTo>
                <a:lnTo>
                  <a:pt x="0" y="5167312"/>
                </a:lnTo>
                <a:lnTo>
                  <a:pt x="2393879" y="952"/>
                </a:lnTo>
                <a:lnTo>
                  <a:pt x="2391664" y="952"/>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510977972"/>
      </p:ext>
    </p:extLst>
  </p:cSld>
  <p:clrMapOvr>
    <a:overrideClrMapping bg1="dk1" tx1="lt1" bg2="dk2" tx2="lt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A8384FB5-9ADC-4DDC-881B-597D56F5B1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91E5A9A7-95C6-4F4F-B00E-C82E07FE62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7539" y="1417538"/>
            <a:ext cx="6875818" cy="4040744"/>
          </a:xfrm>
          <a:prstGeom prst="rect">
            <a:avLst/>
          </a:prstGeom>
          <a:gradFill>
            <a:gsLst>
              <a:gs pos="0">
                <a:srgbClr val="000000"/>
              </a:gs>
              <a:gs pos="100000">
                <a:schemeClr val="accent1">
                  <a:lumMod val="75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D07DD2DE-F619-49DD-B5E7-03A290FF4E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58495" y="2660473"/>
            <a:ext cx="4355594" cy="4038603"/>
          </a:xfrm>
          <a:prstGeom prst="rect">
            <a:avLst/>
          </a:prstGeom>
          <a:gradFill>
            <a:gsLst>
              <a:gs pos="0">
                <a:schemeClr val="accent1">
                  <a:alpha val="50000"/>
                </a:schemeClr>
              </a:gs>
              <a:gs pos="100000">
                <a:schemeClr val="accent1">
                  <a:lumMod val="50000"/>
                  <a:alpha val="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85149191-5F60-4A28-AAFF-039F96B0F3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180882" y="1638085"/>
            <a:ext cx="6857572" cy="3581401"/>
          </a:xfrm>
          <a:prstGeom prst="rect">
            <a:avLst/>
          </a:prstGeom>
          <a:gradFill>
            <a:gsLst>
              <a:gs pos="0">
                <a:srgbClr val="000000">
                  <a:alpha val="59000"/>
                </a:srgbClr>
              </a:gs>
              <a:gs pos="69000">
                <a:schemeClr val="accent1">
                  <a:alpha val="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F8260ED5-17F7-4158-B241-D51DD4CF1B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747355" y="1201312"/>
            <a:ext cx="4808302" cy="4088666"/>
          </a:xfrm>
          <a:custGeom>
            <a:avLst/>
            <a:gdLst>
              <a:gd name="connsiteX0" fmla="*/ 48844 w 4808302"/>
              <a:gd name="connsiteY0" fmla="*/ 2888671 h 4088666"/>
              <a:gd name="connsiteX1" fmla="*/ 0 w 4808302"/>
              <a:gd name="connsiteY1" fmla="*/ 2404151 h 4088666"/>
              <a:gd name="connsiteX2" fmla="*/ 2404151 w 4808302"/>
              <a:gd name="connsiteY2" fmla="*/ 0 h 4088666"/>
              <a:gd name="connsiteX3" fmla="*/ 4808302 w 4808302"/>
              <a:gd name="connsiteY3" fmla="*/ 2404151 h 4088666"/>
              <a:gd name="connsiteX4" fmla="*/ 4700216 w 4808302"/>
              <a:gd name="connsiteY4" fmla="*/ 3119072 h 4088666"/>
              <a:gd name="connsiteX5" fmla="*/ 4643143 w 4808302"/>
              <a:gd name="connsiteY5" fmla="*/ 3275009 h 4088666"/>
              <a:gd name="connsiteX6" fmla="*/ 690093 w 4808302"/>
              <a:gd name="connsiteY6" fmla="*/ 4088666 h 4088666"/>
              <a:gd name="connsiteX7" fmla="*/ 548991 w 4808302"/>
              <a:gd name="connsiteY7" fmla="*/ 3933414 h 4088666"/>
              <a:gd name="connsiteX8" fmla="*/ 48844 w 4808302"/>
              <a:gd name="connsiteY8" fmla="*/ 2888671 h 408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8302" h="4088666">
                <a:moveTo>
                  <a:pt x="48844" y="2888671"/>
                </a:moveTo>
                <a:cubicBezTo>
                  <a:pt x="16818" y="2732167"/>
                  <a:pt x="0" y="2570123"/>
                  <a:pt x="0" y="2404151"/>
                </a:cubicBezTo>
                <a:cubicBezTo>
                  <a:pt x="0" y="1076375"/>
                  <a:pt x="1076375" y="0"/>
                  <a:pt x="2404151" y="0"/>
                </a:cubicBezTo>
                <a:cubicBezTo>
                  <a:pt x="3731927" y="0"/>
                  <a:pt x="4808302" y="1076375"/>
                  <a:pt x="4808302" y="2404151"/>
                </a:cubicBezTo>
                <a:cubicBezTo>
                  <a:pt x="4808302" y="2653109"/>
                  <a:pt x="4770461" y="2893229"/>
                  <a:pt x="4700216" y="3119072"/>
                </a:cubicBezTo>
                <a:lnTo>
                  <a:pt x="4643143" y="3275009"/>
                </a:lnTo>
                <a:lnTo>
                  <a:pt x="690093" y="4088666"/>
                </a:lnTo>
                <a:lnTo>
                  <a:pt x="548991" y="3933414"/>
                </a:lnTo>
                <a:cubicBezTo>
                  <a:pt x="304015" y="3636572"/>
                  <a:pt x="128908" y="3279932"/>
                  <a:pt x="48844" y="2888671"/>
                </a:cubicBezTo>
                <a:close/>
              </a:path>
            </a:pathLst>
          </a:custGeom>
          <a:gradFill>
            <a:gsLst>
              <a:gs pos="39000">
                <a:schemeClr val="accent1">
                  <a:lumMod val="60000"/>
                  <a:lumOff val="40000"/>
                  <a:alpha val="0"/>
                </a:schemeClr>
              </a:gs>
              <a:gs pos="100000">
                <a:schemeClr val="accent1">
                  <a:lumMod val="75000"/>
                  <a:alpha val="2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852F90C0-DC08-435B-96B0-77894F7DC5E9}"/>
              </a:ext>
            </a:extLst>
          </p:cNvPr>
          <p:cNvSpPr>
            <a:spLocks noGrp="1"/>
          </p:cNvSpPr>
          <p:nvPr>
            <p:ph type="title"/>
          </p:nvPr>
        </p:nvSpPr>
        <p:spPr>
          <a:xfrm>
            <a:off x="660041" y="2767106"/>
            <a:ext cx="2880828" cy="3071906"/>
          </a:xfrm>
        </p:spPr>
        <p:txBody>
          <a:bodyPr vert="horz" lIns="91440" tIns="45720" rIns="91440" bIns="45720" rtlCol="0" anchor="t">
            <a:normAutofit/>
          </a:bodyPr>
          <a:lstStyle/>
          <a:p>
            <a:r>
              <a:rPr lang="en-US" sz="4000" b="0" i="1" u="none" strike="noStrike" kern="1200" baseline="0">
                <a:solidFill>
                  <a:srgbClr val="FFFFFF"/>
                </a:solidFill>
                <a:latin typeface="+mj-lt"/>
                <a:ea typeface="+mj-ea"/>
                <a:cs typeface="+mj-cs"/>
              </a:rPr>
              <a:t>Impact of development – a balanced approach</a:t>
            </a:r>
            <a:endParaRPr lang="en-US" sz="4000" kern="1200">
              <a:solidFill>
                <a:srgbClr val="FFFFFF"/>
              </a:solidFill>
              <a:latin typeface="+mj-lt"/>
              <a:ea typeface="+mj-ea"/>
              <a:cs typeface="+mj-cs"/>
            </a:endParaRPr>
          </a:p>
        </p:txBody>
      </p:sp>
      <p:pic>
        <p:nvPicPr>
          <p:cNvPr id="5" name="Content Placeholder 4">
            <a:extLst>
              <a:ext uri="{FF2B5EF4-FFF2-40B4-BE49-F238E27FC236}">
                <a16:creationId xmlns:a16="http://schemas.microsoft.com/office/drawing/2014/main" id="{1E551828-5B6F-45BB-883A-22CC90B4F179}"/>
              </a:ext>
            </a:extLst>
          </p:cNvPr>
          <p:cNvPicPr>
            <a:picLocks noGrp="1" noChangeAspect="1"/>
          </p:cNvPicPr>
          <p:nvPr>
            <p:ph idx="1"/>
          </p:nvPr>
        </p:nvPicPr>
        <p:blipFill>
          <a:blip r:embed="rId2"/>
          <a:stretch>
            <a:fillRect/>
          </a:stretch>
        </p:blipFill>
        <p:spPr>
          <a:xfrm>
            <a:off x="4701132" y="467208"/>
            <a:ext cx="6828339" cy="5923584"/>
          </a:xfrm>
          <a:prstGeom prst="rect">
            <a:avLst/>
          </a:prstGeom>
        </p:spPr>
      </p:pic>
    </p:spTree>
    <p:extLst>
      <p:ext uri="{BB962C8B-B14F-4D97-AF65-F5344CB8AC3E}">
        <p14:creationId xmlns:p14="http://schemas.microsoft.com/office/powerpoint/2010/main" val="14916869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A01267F-BE95-48F7-ABCB-A0A96B6CDCC6}"/>
              </a:ext>
            </a:extLst>
          </p:cNvPr>
          <p:cNvSpPr>
            <a:spLocks noGrp="1"/>
          </p:cNvSpPr>
          <p:nvPr>
            <p:ph idx="1"/>
          </p:nvPr>
        </p:nvSpPr>
        <p:spPr>
          <a:xfrm>
            <a:off x="4447308" y="591344"/>
            <a:ext cx="6906491" cy="5585619"/>
          </a:xfrm>
        </p:spPr>
        <p:txBody>
          <a:bodyPr anchor="ctr">
            <a:normAutofit/>
          </a:bodyPr>
          <a:lstStyle/>
          <a:p>
            <a:pPr marL="0" indent="0">
              <a:buNone/>
            </a:pPr>
            <a:r>
              <a:rPr lang="en-US" b="0" i="0" u="none" strike="noStrike" baseline="0">
                <a:latin typeface="Optima"/>
              </a:rPr>
              <a:t>TRAINING</a:t>
            </a:r>
            <a:endParaRPr lang="en-US" dirty="0"/>
          </a:p>
        </p:txBody>
      </p:sp>
    </p:spTree>
    <p:extLst>
      <p:ext uri="{BB962C8B-B14F-4D97-AF65-F5344CB8AC3E}">
        <p14:creationId xmlns:p14="http://schemas.microsoft.com/office/powerpoint/2010/main" val="4341964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9653375-716E-4599-A657-869FEC670AE1}"/>
              </a:ext>
            </a:extLst>
          </p:cNvPr>
          <p:cNvSpPr>
            <a:spLocks noGrp="1"/>
          </p:cNvSpPr>
          <p:nvPr>
            <p:ph type="title"/>
          </p:nvPr>
        </p:nvSpPr>
        <p:spPr>
          <a:xfrm>
            <a:off x="686834" y="1153572"/>
            <a:ext cx="3200400" cy="4461163"/>
          </a:xfrm>
        </p:spPr>
        <p:txBody>
          <a:bodyPr>
            <a:normAutofit/>
          </a:bodyPr>
          <a:lstStyle/>
          <a:p>
            <a:r>
              <a:rPr lang="en-US" b="0" i="1" u="none" strike="noStrike" baseline="0">
                <a:solidFill>
                  <a:srgbClr val="FFFFFF"/>
                </a:solidFill>
                <a:latin typeface="Optima-Oblique"/>
              </a:rPr>
              <a:t>Transferring training</a:t>
            </a:r>
            <a:br>
              <a:rPr lang="en-US" b="0" i="1" u="none" strike="noStrike" baseline="0">
                <a:solidFill>
                  <a:srgbClr val="FFFFFF"/>
                </a:solidFill>
                <a:latin typeface="Optima-Oblique"/>
              </a:rPr>
            </a:br>
            <a:endParaRPr lang="en-US">
              <a:solidFill>
                <a:srgbClr val="FFFFFF"/>
              </a:solidFill>
            </a:endParaRP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49669695-91CA-4661-A3A2-42DED808EF38}"/>
              </a:ext>
            </a:extLst>
          </p:cNvPr>
          <p:cNvSpPr>
            <a:spLocks noGrp="1"/>
          </p:cNvSpPr>
          <p:nvPr>
            <p:ph idx="1"/>
          </p:nvPr>
        </p:nvSpPr>
        <p:spPr>
          <a:xfrm>
            <a:off x="4447308" y="591344"/>
            <a:ext cx="6906491" cy="5585619"/>
          </a:xfrm>
        </p:spPr>
        <p:txBody>
          <a:bodyPr anchor="ctr">
            <a:normAutofit/>
          </a:bodyPr>
          <a:lstStyle/>
          <a:p>
            <a:r>
              <a:rPr lang="en-IN" sz="2600" b="0" i="0" u="none" strike="noStrike" baseline="0">
                <a:latin typeface="Palatino-Roman"/>
              </a:rPr>
              <a:t>It has been argued (Reynolds, 2004) that: ‘The transfer of expertise by outside experts is risky since their design is often removed from the context in which work is created.’ This is a fundamental problem and applies equally to internally run training courses where what has been taught can be difficult for people to apply in the entirely different circumstances in their workplace. Training can seem to be remote from reality and the skills and knowledge acquired can appear to be irrelevant. This particularly applies to management or supervisory training, but even the manual skills learnt in a training centre may be difficult to transfer.</a:t>
            </a:r>
            <a:endParaRPr lang="en-US" sz="2600"/>
          </a:p>
        </p:txBody>
      </p:sp>
    </p:spTree>
    <p:extLst>
      <p:ext uri="{BB962C8B-B14F-4D97-AF65-F5344CB8AC3E}">
        <p14:creationId xmlns:p14="http://schemas.microsoft.com/office/powerpoint/2010/main" val="38215019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6"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2DA6745-780E-4915-920C-17CD50480AD2}"/>
              </a:ext>
            </a:extLst>
          </p:cNvPr>
          <p:cNvSpPr>
            <a:spLocks noGrp="1"/>
          </p:cNvSpPr>
          <p:nvPr>
            <p:ph type="title"/>
          </p:nvPr>
        </p:nvSpPr>
        <p:spPr>
          <a:xfrm>
            <a:off x="586478" y="1683756"/>
            <a:ext cx="3115265" cy="2396359"/>
          </a:xfrm>
        </p:spPr>
        <p:txBody>
          <a:bodyPr anchor="b">
            <a:normAutofit/>
          </a:bodyPr>
          <a:lstStyle/>
          <a:p>
            <a:pPr algn="r"/>
            <a:r>
              <a:rPr lang="en-US" sz="4000" b="0" i="1" u="none" strike="noStrike" baseline="0">
                <a:solidFill>
                  <a:srgbClr val="FFFFFF"/>
                </a:solidFill>
                <a:latin typeface="Optima-Oblique"/>
              </a:rPr>
              <a:t>Systematic training</a:t>
            </a:r>
            <a:br>
              <a:rPr lang="en-US" sz="4000" b="0" i="1" u="none" strike="noStrike" baseline="0">
                <a:solidFill>
                  <a:srgbClr val="FFFFFF"/>
                </a:solidFill>
                <a:latin typeface="Optima-Oblique"/>
              </a:rPr>
            </a:br>
            <a:endParaRPr lang="en-US" sz="4000">
              <a:solidFill>
                <a:srgbClr val="FFFFFF"/>
              </a:solidFill>
            </a:endParaRPr>
          </a:p>
        </p:txBody>
      </p:sp>
      <p:graphicFrame>
        <p:nvGraphicFramePr>
          <p:cNvPr id="27" name="Content Placeholder 2">
            <a:extLst>
              <a:ext uri="{FF2B5EF4-FFF2-40B4-BE49-F238E27FC236}">
                <a16:creationId xmlns:a16="http://schemas.microsoft.com/office/drawing/2014/main" id="{75E7EAD5-5032-41F8-95ED-88EB7A61545F}"/>
              </a:ext>
            </a:extLst>
          </p:cNvPr>
          <p:cNvGraphicFramePr>
            <a:graphicFrameLocks noGrp="1"/>
          </p:cNvGraphicFramePr>
          <p:nvPr>
            <p:ph idx="1"/>
            <p:extLst>
              <p:ext uri="{D42A27DB-BD31-4B8C-83A1-F6EECF244321}">
                <p14:modId xmlns:p14="http://schemas.microsoft.com/office/powerpoint/2010/main" val="3485210701"/>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539080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B50553-14E6-4762-A1DC-AC02F4DAF4C7}"/>
              </a:ext>
            </a:extLst>
          </p:cNvPr>
          <p:cNvSpPr>
            <a:spLocks noGrp="1"/>
          </p:cNvSpPr>
          <p:nvPr>
            <p:ph type="title"/>
          </p:nvPr>
        </p:nvSpPr>
        <p:spPr>
          <a:xfrm>
            <a:off x="801098" y="1396289"/>
            <a:ext cx="5277333" cy="1325563"/>
          </a:xfrm>
        </p:spPr>
        <p:txBody>
          <a:bodyPr>
            <a:normAutofit/>
          </a:bodyPr>
          <a:lstStyle/>
          <a:p>
            <a:r>
              <a:rPr lang="en-US" b="0" i="1" u="none" strike="noStrike" baseline="0">
                <a:latin typeface="Optima-Oblique"/>
              </a:rPr>
              <a:t>Just-in-time training</a:t>
            </a:r>
            <a:br>
              <a:rPr lang="en-US" b="0" i="1" u="none" strike="noStrike" baseline="0">
                <a:latin typeface="Optima-Oblique"/>
              </a:rPr>
            </a:br>
            <a:endParaRPr lang="en-US" dirty="0"/>
          </a:p>
        </p:txBody>
      </p:sp>
      <p:sp>
        <p:nvSpPr>
          <p:cNvPr id="3" name="Content Placeholder 2">
            <a:extLst>
              <a:ext uri="{FF2B5EF4-FFF2-40B4-BE49-F238E27FC236}">
                <a16:creationId xmlns:a16="http://schemas.microsoft.com/office/drawing/2014/main" id="{31D86138-442F-4257-83AA-5496329BF2C0}"/>
              </a:ext>
            </a:extLst>
          </p:cNvPr>
          <p:cNvSpPr>
            <a:spLocks noGrp="1"/>
          </p:cNvSpPr>
          <p:nvPr>
            <p:ph idx="1"/>
          </p:nvPr>
        </p:nvSpPr>
        <p:spPr>
          <a:xfrm>
            <a:off x="805543" y="2871982"/>
            <a:ext cx="5272888" cy="3181684"/>
          </a:xfrm>
        </p:spPr>
        <p:txBody>
          <a:bodyPr anchor="t">
            <a:normAutofit/>
          </a:bodyPr>
          <a:lstStyle/>
          <a:p>
            <a:r>
              <a:rPr lang="en-IN" sz="1700" b="0" i="0" u="none" strike="noStrike" baseline="0">
                <a:latin typeface="Palatino-Roman"/>
              </a:rPr>
              <a:t>Just-in-time training is training that is closely linked to the pressing and relevant needs of people by its association with immediate or imminent work activities. It is delivered as close as possible to the time when the activity is taking place. The training will be based on an identification of the latest requirements, priorities and plans of the participants, who will be briefed on the live situations in which their learning has to be applied. The training programme will take account of any transfer issues and aim to ensure that what is taught is seen to be applicable in the current </a:t>
            </a:r>
            <a:r>
              <a:rPr lang="en-US" sz="1700" b="0" i="0" u="none" strike="noStrike" baseline="0">
                <a:latin typeface="Palatino-Roman"/>
              </a:rPr>
              <a:t>work situation.</a:t>
            </a:r>
            <a:endParaRPr lang="en-US" sz="1700"/>
          </a:p>
        </p:txBody>
      </p:sp>
      <p:sp>
        <p:nvSpPr>
          <p:cNvPr id="10" name="Freeform 49">
            <a:extLst>
              <a:ext uri="{FF2B5EF4-FFF2-40B4-BE49-F238E27FC236}">
                <a16:creationId xmlns:a16="http://schemas.microsoft.com/office/drawing/2014/main" id="{EF9B8DF2-C3F5-49A2-94D2-F7B65A0F1F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713914" y="581159"/>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alpha val="80000"/>
            </a:srgbClr>
          </a:solidFill>
          <a:ln w="317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Freeform: Shape 11">
            <a:extLst>
              <a:ext uri="{FF2B5EF4-FFF2-40B4-BE49-F238E27FC236}">
                <a16:creationId xmlns:a16="http://schemas.microsoft.com/office/drawing/2014/main" id="{4330B6AC-E6AB-45E4-A303-C8DE90EB2A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93318" y="760562"/>
            <a:ext cx="5298683" cy="6097438"/>
          </a:xfrm>
          <a:custGeom>
            <a:avLst/>
            <a:gdLst>
              <a:gd name="connsiteX0" fmla="*/ 3120528 w 5298683"/>
              <a:gd name="connsiteY0" fmla="*/ 0 h 6097438"/>
              <a:gd name="connsiteX1" fmla="*/ 5105473 w 5298683"/>
              <a:gd name="connsiteY1" fmla="*/ 712577 h 6097438"/>
              <a:gd name="connsiteX2" fmla="*/ 5298683 w 5298683"/>
              <a:gd name="connsiteY2" fmla="*/ 888178 h 6097438"/>
              <a:gd name="connsiteX3" fmla="*/ 5298683 w 5298683"/>
              <a:gd name="connsiteY3" fmla="*/ 5352876 h 6097438"/>
              <a:gd name="connsiteX4" fmla="*/ 5105473 w 5298683"/>
              <a:gd name="connsiteY4" fmla="*/ 5528477 h 6097438"/>
              <a:gd name="connsiteX5" fmla="*/ 4335177 w 5298683"/>
              <a:gd name="connsiteY5" fmla="*/ 5995828 h 6097438"/>
              <a:gd name="connsiteX6" fmla="*/ 4057556 w 5298683"/>
              <a:gd name="connsiteY6" fmla="*/ 6097438 h 6097438"/>
              <a:gd name="connsiteX7" fmla="*/ 2183499 w 5298683"/>
              <a:gd name="connsiteY7" fmla="*/ 6097438 h 6097438"/>
              <a:gd name="connsiteX8" fmla="*/ 1905878 w 5298683"/>
              <a:gd name="connsiteY8" fmla="*/ 5995828 h 6097438"/>
              <a:gd name="connsiteX9" fmla="*/ 0 w 5298683"/>
              <a:gd name="connsiteY9" fmla="*/ 3120527 h 6097438"/>
              <a:gd name="connsiteX10" fmla="*/ 3120528 w 5298683"/>
              <a:gd name="connsiteY10" fmla="*/ 0 h 6097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98683" h="6097438">
                <a:moveTo>
                  <a:pt x="3120528" y="0"/>
                </a:moveTo>
                <a:cubicBezTo>
                  <a:pt x="3874524" y="0"/>
                  <a:pt x="4566062" y="267415"/>
                  <a:pt x="5105473" y="712577"/>
                </a:cubicBezTo>
                <a:lnTo>
                  <a:pt x="5298683" y="888178"/>
                </a:lnTo>
                <a:lnTo>
                  <a:pt x="5298683" y="5352876"/>
                </a:lnTo>
                <a:lnTo>
                  <a:pt x="5105473" y="5528477"/>
                </a:lnTo>
                <a:cubicBezTo>
                  <a:pt x="4874296" y="5719261"/>
                  <a:pt x="4615179" y="5877397"/>
                  <a:pt x="4335177" y="5995828"/>
                </a:cubicBezTo>
                <a:lnTo>
                  <a:pt x="4057556" y="6097438"/>
                </a:lnTo>
                <a:lnTo>
                  <a:pt x="2183499" y="6097438"/>
                </a:lnTo>
                <a:lnTo>
                  <a:pt x="1905878" y="5995828"/>
                </a:lnTo>
                <a:cubicBezTo>
                  <a:pt x="785873" y="5522106"/>
                  <a:pt x="0" y="4413092"/>
                  <a:pt x="0" y="3120527"/>
                </a:cubicBezTo>
                <a:cubicBezTo>
                  <a:pt x="0" y="1397108"/>
                  <a:pt x="1397108" y="0"/>
                  <a:pt x="3120528"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Graphic 6" descr="Welder">
            <a:extLst>
              <a:ext uri="{FF2B5EF4-FFF2-40B4-BE49-F238E27FC236}">
                <a16:creationId xmlns:a16="http://schemas.microsoft.com/office/drawing/2014/main" id="{54E71EBB-83C5-459A-82C8-8A7261C9725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924800" y="1957050"/>
            <a:ext cx="3945463" cy="3945463"/>
          </a:xfrm>
          <a:prstGeom prst="rect">
            <a:avLst/>
          </a:prstGeom>
        </p:spPr>
      </p:pic>
    </p:spTree>
    <p:extLst>
      <p:ext uri="{BB962C8B-B14F-4D97-AF65-F5344CB8AC3E}">
        <p14:creationId xmlns:p14="http://schemas.microsoft.com/office/powerpoint/2010/main" val="3484772297"/>
      </p:ext>
    </p:extLst>
  </p:cSld>
  <p:clrMapOvr>
    <a:overrideClrMapping bg1="dk1" tx1="lt1" bg2="dk2" tx2="lt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6C0DFA-B3A4-4E7A-909B-F3A2214A0863}"/>
              </a:ext>
            </a:extLst>
          </p:cNvPr>
          <p:cNvSpPr>
            <a:spLocks noGrp="1"/>
          </p:cNvSpPr>
          <p:nvPr>
            <p:ph type="title"/>
          </p:nvPr>
        </p:nvSpPr>
        <p:spPr>
          <a:xfrm>
            <a:off x="762001" y="803325"/>
            <a:ext cx="5314536" cy="1325563"/>
          </a:xfrm>
        </p:spPr>
        <p:txBody>
          <a:bodyPr>
            <a:normAutofit/>
          </a:bodyPr>
          <a:lstStyle/>
          <a:p>
            <a:r>
              <a:rPr lang="en-US" b="0" i="1" u="none" strike="noStrike" baseline="0">
                <a:latin typeface="Optima-Oblique"/>
              </a:rPr>
              <a:t>Types of training</a:t>
            </a:r>
            <a:br>
              <a:rPr lang="en-US" b="0" i="1" u="none" strike="noStrike" baseline="0">
                <a:latin typeface="Optima-Oblique"/>
              </a:rPr>
            </a:br>
            <a:endParaRPr lang="en-US" dirty="0"/>
          </a:p>
        </p:txBody>
      </p:sp>
      <p:sp>
        <p:nvSpPr>
          <p:cNvPr id="10" name="Freeform: Shape 9">
            <a:extLst>
              <a:ext uri="{FF2B5EF4-FFF2-40B4-BE49-F238E27FC236}">
                <a16:creationId xmlns:a16="http://schemas.microsoft.com/office/drawing/2014/main" id="{CF62D2A7-8207-488C-9F46-316BA81A16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582780" y="-2008"/>
            <a:ext cx="5609220" cy="5840278"/>
          </a:xfrm>
          <a:custGeom>
            <a:avLst/>
            <a:gdLst>
              <a:gd name="connsiteX0" fmla="*/ 0 w 5609220"/>
              <a:gd name="connsiteY0" fmla="*/ 0 h 5840278"/>
              <a:gd name="connsiteX1" fmla="*/ 4637091 w 5609220"/>
              <a:gd name="connsiteY1" fmla="*/ 0 h 5840278"/>
              <a:gd name="connsiteX2" fmla="*/ 4822569 w 5609220"/>
              <a:gd name="connsiteY2" fmla="*/ 204077 h 5840278"/>
              <a:gd name="connsiteX3" fmla="*/ 5609220 w 5609220"/>
              <a:gd name="connsiteY3" fmla="*/ 2395363 h 5840278"/>
              <a:gd name="connsiteX4" fmla="*/ 2164305 w 5609220"/>
              <a:gd name="connsiteY4" fmla="*/ 5840278 h 5840278"/>
              <a:gd name="connsiteX5" fmla="*/ 238220 w 5609220"/>
              <a:gd name="connsiteY5" fmla="*/ 5251941 h 5840278"/>
              <a:gd name="connsiteX6" fmla="*/ 0 w 5609220"/>
              <a:gd name="connsiteY6" fmla="*/ 5073803 h 584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09220" h="5840278">
                <a:moveTo>
                  <a:pt x="0" y="0"/>
                </a:moveTo>
                <a:lnTo>
                  <a:pt x="4637091" y="0"/>
                </a:lnTo>
                <a:lnTo>
                  <a:pt x="4822569" y="204077"/>
                </a:lnTo>
                <a:cubicBezTo>
                  <a:pt x="5314007" y="799562"/>
                  <a:pt x="5609220" y="1562987"/>
                  <a:pt x="5609220" y="2395363"/>
                </a:cubicBezTo>
                <a:cubicBezTo>
                  <a:pt x="5609220" y="4297937"/>
                  <a:pt x="4066879" y="5840278"/>
                  <a:pt x="2164305" y="5840278"/>
                </a:cubicBezTo>
                <a:cubicBezTo>
                  <a:pt x="1450840" y="5840278"/>
                  <a:pt x="788032" y="5623387"/>
                  <a:pt x="238220" y="5251941"/>
                </a:cubicBezTo>
                <a:lnTo>
                  <a:pt x="0" y="5073803"/>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Picture 5">
            <a:extLst>
              <a:ext uri="{FF2B5EF4-FFF2-40B4-BE49-F238E27FC236}">
                <a16:creationId xmlns:a16="http://schemas.microsoft.com/office/drawing/2014/main" id="{73898E26-6D8D-451A-82EB-805480F5AA08}"/>
              </a:ext>
            </a:extLst>
          </p:cNvPr>
          <p:cNvPicPr>
            <a:picLocks noChangeAspect="1"/>
          </p:cNvPicPr>
          <p:nvPr/>
        </p:nvPicPr>
        <p:blipFill rotWithShape="1">
          <a:blip r:embed="rId2"/>
          <a:srcRect l="11278" r="20637" b="-1"/>
          <a:stretch/>
        </p:blipFill>
        <p:spPr>
          <a:xfrm>
            <a:off x="6750141" y="-2"/>
            <a:ext cx="5441859" cy="5654940"/>
          </a:xfrm>
          <a:custGeom>
            <a:avLst/>
            <a:gdLst/>
            <a:ahLst/>
            <a:cxnLst/>
            <a:rect l="l" t="t" r="r" b="b"/>
            <a:pathLst>
              <a:path w="5441859" h="5654940">
                <a:moveTo>
                  <a:pt x="1041368" y="0"/>
                </a:moveTo>
                <a:lnTo>
                  <a:pt x="5441859" y="0"/>
                </a:lnTo>
                <a:lnTo>
                  <a:pt x="5441859" y="4820612"/>
                </a:lnTo>
                <a:lnTo>
                  <a:pt x="5285166" y="4957981"/>
                </a:lnTo>
                <a:cubicBezTo>
                  <a:pt x="4729628" y="5394557"/>
                  <a:pt x="4029081" y="5654940"/>
                  <a:pt x="3267719" y="5654940"/>
                </a:cubicBezTo>
                <a:cubicBezTo>
                  <a:pt x="1463008" y="5654940"/>
                  <a:pt x="0" y="4191932"/>
                  <a:pt x="0" y="2387221"/>
                </a:cubicBezTo>
                <a:cubicBezTo>
                  <a:pt x="0" y="1484866"/>
                  <a:pt x="365752" y="667936"/>
                  <a:pt x="957093" y="76595"/>
                </a:cubicBezTo>
                <a:close/>
              </a:path>
            </a:pathLst>
          </a:custGeom>
        </p:spPr>
      </p:pic>
      <p:graphicFrame>
        <p:nvGraphicFramePr>
          <p:cNvPr id="5" name="Content Placeholder 2">
            <a:extLst>
              <a:ext uri="{FF2B5EF4-FFF2-40B4-BE49-F238E27FC236}">
                <a16:creationId xmlns:a16="http://schemas.microsoft.com/office/drawing/2014/main" id="{749D082B-DA7E-4B22-AB55-92B776D44B59}"/>
              </a:ext>
            </a:extLst>
          </p:cNvPr>
          <p:cNvGraphicFramePr>
            <a:graphicFrameLocks noGrp="1"/>
          </p:cNvGraphicFramePr>
          <p:nvPr>
            <p:ph idx="1"/>
            <p:extLst>
              <p:ext uri="{D42A27DB-BD31-4B8C-83A1-F6EECF244321}">
                <p14:modId xmlns:p14="http://schemas.microsoft.com/office/powerpoint/2010/main" val="3260465159"/>
              </p:ext>
            </p:extLst>
          </p:nvPr>
        </p:nvGraphicFramePr>
        <p:xfrm>
          <a:off x="762000" y="2279018"/>
          <a:ext cx="5314543" cy="33759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85864933"/>
      </p:ext>
    </p:extLst>
  </p:cSld>
  <p:clrMapOvr>
    <a:overrideClrMapping bg1="dk1" tx1="lt1" bg2="dk2" tx2="lt2" accent1="accent1" accent2="accent2" accent3="accent3" accent4="accent4" accent5="accent5" accent6="accent6" hlink="hlink" folHlink="folHlink"/>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A0118C5-4F8D-4CF4-BADD-53FEACC6C4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a:extLst>
              <a:ext uri="{FF2B5EF4-FFF2-40B4-BE49-F238E27FC236}">
                <a16:creationId xmlns:a16="http://schemas.microsoft.com/office/drawing/2014/main" id="{4E0A5C5C-2A95-428E-9F6A-0D29EBD57C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8395" y="1040837"/>
            <a:ext cx="4754948" cy="4754948"/>
          </a:xfrm>
          <a:prstGeom prst="ellipse">
            <a:avLst/>
          </a:prstGeom>
          <a:solidFill>
            <a:srgbClr val="FFFF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1056F38F-7C4E-461D-8709-7D0024AE1F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9411" y="1029607"/>
            <a:ext cx="4754948" cy="4754948"/>
          </a:xfrm>
          <a:prstGeom prst="ellipse">
            <a:avLst/>
          </a:prstGeom>
          <a:solidFill>
            <a:schemeClr val="accent6">
              <a:alpha val="3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C7278469-3C3C-49CE-AEEE-E176A4900B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9960" y="934855"/>
            <a:ext cx="4754948" cy="4754948"/>
          </a:xfrm>
          <a:prstGeom prst="ellipse">
            <a:avLst/>
          </a:prstGeom>
          <a:solidFill>
            <a:schemeClr val="tx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a:extLst>
              <a:ext uri="{FF2B5EF4-FFF2-40B4-BE49-F238E27FC236}">
                <a16:creationId xmlns:a16="http://schemas.microsoft.com/office/drawing/2014/main" id="{93DC754C-7E09-422D-A8BB-AF632E90DFA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77893"/>
            <a:ext cx="1861854" cy="717514"/>
            <a:chOff x="0" y="377893"/>
            <a:chExt cx="1861854" cy="717514"/>
          </a:xfrm>
          <a:solidFill>
            <a:schemeClr val="bg1"/>
          </a:solidFill>
        </p:grpSpPr>
        <p:sp>
          <p:nvSpPr>
            <p:cNvPr id="17" name="Freeform: Shape 16">
              <a:extLst>
                <a:ext uri="{FF2B5EF4-FFF2-40B4-BE49-F238E27FC236}">
                  <a16:creationId xmlns:a16="http://schemas.microsoft.com/office/drawing/2014/main" id="{C5A741B9-65EC-4C5B-9FE0-4A18575771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377893"/>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7963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283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7963"/>
                  </a:lnTo>
                  <a:lnTo>
                    <a:pt x="1613277" y="39017"/>
                  </a:lnTo>
                  <a:lnTo>
                    <a:pt x="1374516" y="277779"/>
                  </a:lnTo>
                  <a:lnTo>
                    <a:pt x="1135754" y="39017"/>
                  </a:lnTo>
                  <a:lnTo>
                    <a:pt x="896745" y="277779"/>
                  </a:lnTo>
                  <a:lnTo>
                    <a:pt x="657984" y="39017"/>
                  </a:lnTo>
                  <a:lnTo>
                    <a:pt x="419222" y="277779"/>
                  </a:lnTo>
                  <a:lnTo>
                    <a:pt x="180458" y="39017"/>
                  </a:lnTo>
                  <a:lnTo>
                    <a:pt x="0" y="219283"/>
                  </a:lnTo>
                  <a:lnTo>
                    <a:pt x="0" y="180458"/>
                  </a:lnTo>
                  <a:close/>
                </a:path>
              </a:pathLst>
            </a:custGeom>
            <a:grpFill/>
            <a:ln w="9525" cap="flat">
              <a:noFill/>
              <a:prstDash val="solid"/>
              <a:miter/>
            </a:ln>
          </p:spPr>
          <p:txBody>
            <a:bodyPr wrap="square" rtlCol="0" anchor="ctr">
              <a:noAutofit/>
            </a:bodyPr>
            <a:lstStyle/>
            <a:p>
              <a:endParaRPr lang="en-US"/>
            </a:p>
          </p:txBody>
        </p:sp>
        <p:sp>
          <p:nvSpPr>
            <p:cNvPr id="18" name="Freeform: Shape 17">
              <a:extLst>
                <a:ext uri="{FF2B5EF4-FFF2-40B4-BE49-F238E27FC236}">
                  <a16:creationId xmlns:a16="http://schemas.microsoft.com/office/drawing/2014/main" id="{C0BB4301-41FA-4453-956F-A11CC664B68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817628"/>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8208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475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8208"/>
                  </a:lnTo>
                  <a:lnTo>
                    <a:pt x="1613277" y="39017"/>
                  </a:lnTo>
                  <a:lnTo>
                    <a:pt x="1374516" y="277779"/>
                  </a:lnTo>
                  <a:lnTo>
                    <a:pt x="1135754" y="39017"/>
                  </a:lnTo>
                  <a:lnTo>
                    <a:pt x="896745" y="277779"/>
                  </a:lnTo>
                  <a:lnTo>
                    <a:pt x="657984" y="39017"/>
                  </a:lnTo>
                  <a:lnTo>
                    <a:pt x="419222" y="277779"/>
                  </a:lnTo>
                  <a:lnTo>
                    <a:pt x="180458" y="39017"/>
                  </a:lnTo>
                  <a:lnTo>
                    <a:pt x="0" y="219475"/>
                  </a:lnTo>
                  <a:lnTo>
                    <a:pt x="0" y="180458"/>
                  </a:lnTo>
                  <a:close/>
                </a:path>
              </a:pathLst>
            </a:custGeom>
            <a:grpFill/>
            <a:ln w="9525" cap="flat">
              <a:noFill/>
              <a:prstDash val="solid"/>
              <a:miter/>
            </a:ln>
          </p:spPr>
          <p:txBody>
            <a:bodyPr wrap="square" rtlCol="0" anchor="ctr">
              <a:noAutofit/>
            </a:bodyPr>
            <a:lstStyle/>
            <a:p>
              <a:endParaRPr lang="en-US" dirty="0"/>
            </a:p>
          </p:txBody>
        </p:sp>
      </p:grpSp>
      <p:sp>
        <p:nvSpPr>
          <p:cNvPr id="20" name="Graphic 212">
            <a:extLst>
              <a:ext uri="{FF2B5EF4-FFF2-40B4-BE49-F238E27FC236}">
                <a16:creationId xmlns:a16="http://schemas.microsoft.com/office/drawing/2014/main" id="{4C6598AB-1C17-4D54-951C-A082D94ACB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88524" y="457812"/>
            <a:ext cx="914565" cy="914565"/>
          </a:xfrm>
          <a:custGeom>
            <a:avLst/>
            <a:gdLst>
              <a:gd name="connsiteX0" fmla="*/ 403574 w 807148"/>
              <a:gd name="connsiteY0" fmla="*/ 0 h 807148"/>
              <a:gd name="connsiteX1" fmla="*/ 0 w 807148"/>
              <a:gd name="connsiteY1" fmla="*/ 403574 h 807148"/>
              <a:gd name="connsiteX2" fmla="*/ 403574 w 807148"/>
              <a:gd name="connsiteY2" fmla="*/ 807149 h 807148"/>
              <a:gd name="connsiteX3" fmla="*/ 807149 w 807148"/>
              <a:gd name="connsiteY3" fmla="*/ 403574 h 807148"/>
              <a:gd name="connsiteX4" fmla="*/ 403574 w 807148"/>
              <a:gd name="connsiteY4" fmla="*/ 0 h 807148"/>
              <a:gd name="connsiteX5" fmla="*/ 403574 w 807148"/>
              <a:gd name="connsiteY5" fmla="*/ 667988 h 807148"/>
              <a:gd name="connsiteX6" fmla="*/ 139160 w 807148"/>
              <a:gd name="connsiteY6" fmla="*/ 403574 h 807148"/>
              <a:gd name="connsiteX7" fmla="*/ 403574 w 807148"/>
              <a:gd name="connsiteY7" fmla="*/ 139160 h 807148"/>
              <a:gd name="connsiteX8" fmla="*/ 667988 w 807148"/>
              <a:gd name="connsiteY8" fmla="*/ 403574 h 807148"/>
              <a:gd name="connsiteX9" fmla="*/ 403574 w 807148"/>
              <a:gd name="connsiteY9" fmla="*/ 667988 h 80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7148" h="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rgbClr val="FFFF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22" name="Graphic 212">
            <a:extLst>
              <a:ext uri="{FF2B5EF4-FFF2-40B4-BE49-F238E27FC236}">
                <a16:creationId xmlns:a16="http://schemas.microsoft.com/office/drawing/2014/main" id="{C83B66D7-137D-4AC1-B172-53D60F08BE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88524" y="457812"/>
            <a:ext cx="914565" cy="914565"/>
          </a:xfrm>
          <a:custGeom>
            <a:avLst/>
            <a:gdLst>
              <a:gd name="connsiteX0" fmla="*/ 403574 w 807148"/>
              <a:gd name="connsiteY0" fmla="*/ 0 h 807148"/>
              <a:gd name="connsiteX1" fmla="*/ 0 w 807148"/>
              <a:gd name="connsiteY1" fmla="*/ 403574 h 807148"/>
              <a:gd name="connsiteX2" fmla="*/ 403574 w 807148"/>
              <a:gd name="connsiteY2" fmla="*/ 807149 h 807148"/>
              <a:gd name="connsiteX3" fmla="*/ 807149 w 807148"/>
              <a:gd name="connsiteY3" fmla="*/ 403574 h 807148"/>
              <a:gd name="connsiteX4" fmla="*/ 403574 w 807148"/>
              <a:gd name="connsiteY4" fmla="*/ 0 h 807148"/>
              <a:gd name="connsiteX5" fmla="*/ 403574 w 807148"/>
              <a:gd name="connsiteY5" fmla="*/ 667988 h 807148"/>
              <a:gd name="connsiteX6" fmla="*/ 139160 w 807148"/>
              <a:gd name="connsiteY6" fmla="*/ 403574 h 807148"/>
              <a:gd name="connsiteX7" fmla="*/ 403574 w 807148"/>
              <a:gd name="connsiteY7" fmla="*/ 139160 h 807148"/>
              <a:gd name="connsiteX8" fmla="*/ 667988 w 807148"/>
              <a:gd name="connsiteY8" fmla="*/ 403574 h 807148"/>
              <a:gd name="connsiteX9" fmla="*/ 403574 w 807148"/>
              <a:gd name="connsiteY9" fmla="*/ 667988 h 80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7148" h="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chemeClr val="accent2">
              <a:alpha val="3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24" name="Oval 23">
            <a:extLst>
              <a:ext uri="{FF2B5EF4-FFF2-40B4-BE49-F238E27FC236}">
                <a16:creationId xmlns:a16="http://schemas.microsoft.com/office/drawing/2014/main" id="{F6B92503-6984-4D15-8B98-8718709B78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2976" y="4946663"/>
            <a:ext cx="319941" cy="319941"/>
          </a:xfrm>
          <a:prstGeom prst="ellipse">
            <a:avLst/>
          </a:prstGeom>
          <a:solidFill>
            <a:srgbClr val="FFFF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Oval 25">
            <a:extLst>
              <a:ext uri="{FF2B5EF4-FFF2-40B4-BE49-F238E27FC236}">
                <a16:creationId xmlns:a16="http://schemas.microsoft.com/office/drawing/2014/main" id="{08DDF938-524E-4C18-A47D-C006278323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2976" y="4946663"/>
            <a:ext cx="319941" cy="319941"/>
          </a:xfrm>
          <a:prstGeom prst="ellipse">
            <a:avLst/>
          </a:prstGeom>
          <a:solidFill>
            <a:schemeClr val="accent2">
              <a:alpha val="3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Content Placeholder 2">
            <a:extLst>
              <a:ext uri="{FF2B5EF4-FFF2-40B4-BE49-F238E27FC236}">
                <a16:creationId xmlns:a16="http://schemas.microsoft.com/office/drawing/2014/main" id="{388F213A-1D14-4F04-A2AA-90589B3BDB59}"/>
              </a:ext>
            </a:extLst>
          </p:cNvPr>
          <p:cNvSpPr>
            <a:spLocks noGrp="1"/>
          </p:cNvSpPr>
          <p:nvPr>
            <p:ph idx="1"/>
          </p:nvPr>
        </p:nvSpPr>
        <p:spPr>
          <a:xfrm>
            <a:off x="6234868" y="1130846"/>
            <a:ext cx="5217173" cy="4351338"/>
          </a:xfrm>
        </p:spPr>
        <p:txBody>
          <a:bodyPr>
            <a:normAutofit/>
          </a:bodyPr>
          <a:lstStyle/>
          <a:p>
            <a:r>
              <a:rPr lang="en-IN">
                <a:solidFill>
                  <a:schemeClr val="bg1"/>
                </a:solidFill>
              </a:rPr>
              <a:t>Training Process</a:t>
            </a:r>
            <a:endParaRPr lang="en-US">
              <a:solidFill>
                <a:schemeClr val="bg1"/>
              </a:solidFill>
            </a:endParaRPr>
          </a:p>
        </p:txBody>
      </p:sp>
      <p:grpSp>
        <p:nvGrpSpPr>
          <p:cNvPr id="28" name="Graphic 185">
            <a:extLst>
              <a:ext uri="{FF2B5EF4-FFF2-40B4-BE49-F238E27FC236}">
                <a16:creationId xmlns:a16="http://schemas.microsoft.com/office/drawing/2014/main" id="{3773FAF5-C452-4455-9411-D6AF5EBD4CA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812239" y="6139464"/>
            <a:ext cx="1054466" cy="469689"/>
            <a:chOff x="9841624" y="4115729"/>
            <a:chExt cx="602169" cy="268223"/>
          </a:xfrm>
          <a:solidFill>
            <a:schemeClr val="bg1"/>
          </a:solidFill>
        </p:grpSpPr>
        <p:sp>
          <p:nvSpPr>
            <p:cNvPr id="29" name="Freeform: Shape 28">
              <a:extLst>
                <a:ext uri="{FF2B5EF4-FFF2-40B4-BE49-F238E27FC236}">
                  <a16:creationId xmlns:a16="http://schemas.microsoft.com/office/drawing/2014/main" id="{1ECA0D96-F63C-4F7B-BE16-0F3FE76D7D6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74F83A81-0546-400A-918A-90C9C48B814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9741F692-A5B6-4215-86D9-B1FD4FF26AC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CC0876CB-9C60-4580-8FED-CD64EC76645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A879B3B7-48DB-4D3A-BB33-02766EAD3D9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39860060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AD21898E-86C0-4C8A-A76C-DF33E844C8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9542" y="0"/>
            <a:ext cx="10432916" cy="6858000"/>
          </a:xfrm>
          <a:custGeom>
            <a:avLst/>
            <a:gdLst>
              <a:gd name="connsiteX0" fmla="*/ 1287962 w 10432916"/>
              <a:gd name="connsiteY0" fmla="*/ 0 h 6858000"/>
              <a:gd name="connsiteX1" fmla="*/ 9144956 w 10432916"/>
              <a:gd name="connsiteY1" fmla="*/ 0 h 6858000"/>
              <a:gd name="connsiteX2" fmla="*/ 9241731 w 10432916"/>
              <a:gd name="connsiteY2" fmla="*/ 111692 h 6858000"/>
              <a:gd name="connsiteX3" fmla="*/ 10432916 w 10432916"/>
              <a:gd name="connsiteY3" fmla="*/ 3429001 h 6858000"/>
              <a:gd name="connsiteX4" fmla="*/ 9241730 w 10432916"/>
              <a:gd name="connsiteY4" fmla="*/ 6746310 h 6858000"/>
              <a:gd name="connsiteX5" fmla="*/ 9144957 w 10432916"/>
              <a:gd name="connsiteY5" fmla="*/ 6858000 h 6858000"/>
              <a:gd name="connsiteX6" fmla="*/ 1287959 w 10432916"/>
              <a:gd name="connsiteY6" fmla="*/ 6858000 h 6858000"/>
              <a:gd name="connsiteX7" fmla="*/ 1191186 w 10432916"/>
              <a:gd name="connsiteY7" fmla="*/ 6746310 h 6858000"/>
              <a:gd name="connsiteX8" fmla="*/ 0 w 10432916"/>
              <a:gd name="connsiteY8" fmla="*/ 3429001 h 6858000"/>
              <a:gd name="connsiteX9" fmla="*/ 1191186 w 10432916"/>
              <a:gd name="connsiteY9" fmla="*/ 11169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32916" h="6858000">
                <a:moveTo>
                  <a:pt x="1287962" y="0"/>
                </a:moveTo>
                <a:lnTo>
                  <a:pt x="9144956" y="0"/>
                </a:lnTo>
                <a:lnTo>
                  <a:pt x="9241731" y="111692"/>
                </a:lnTo>
                <a:cubicBezTo>
                  <a:pt x="9985889" y="1013175"/>
                  <a:pt x="10432916" y="2168897"/>
                  <a:pt x="10432916" y="3429001"/>
                </a:cubicBezTo>
                <a:cubicBezTo>
                  <a:pt x="10432916" y="4689105"/>
                  <a:pt x="9985889" y="5844827"/>
                  <a:pt x="9241730" y="6746310"/>
                </a:cubicBezTo>
                <a:lnTo>
                  <a:pt x="9144957" y="6858000"/>
                </a:lnTo>
                <a:lnTo>
                  <a:pt x="1287959" y="6858000"/>
                </a:lnTo>
                <a:lnTo>
                  <a:pt x="1191186" y="6746310"/>
                </a:lnTo>
                <a:cubicBezTo>
                  <a:pt x="447027" y="5844827"/>
                  <a:pt x="0" y="4689105"/>
                  <a:pt x="0" y="3429001"/>
                </a:cubicBezTo>
                <a:cubicBezTo>
                  <a:pt x="0" y="2168897"/>
                  <a:pt x="447027" y="1013175"/>
                  <a:pt x="1191186" y="111692"/>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5C8F04BD-D093-45D0-B54C-50FDB308B4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34942" y="0"/>
            <a:ext cx="9922116" cy="6858000"/>
          </a:xfrm>
          <a:custGeom>
            <a:avLst/>
            <a:gdLst>
              <a:gd name="connsiteX0" fmla="*/ 1378575 w 9922116"/>
              <a:gd name="connsiteY0" fmla="*/ 0 h 6858000"/>
              <a:gd name="connsiteX1" fmla="*/ 8543542 w 9922116"/>
              <a:gd name="connsiteY1" fmla="*/ 0 h 6858000"/>
              <a:gd name="connsiteX2" fmla="*/ 8633323 w 9922116"/>
              <a:gd name="connsiteY2" fmla="*/ 94145 h 6858000"/>
              <a:gd name="connsiteX3" fmla="*/ 9922116 w 9922116"/>
              <a:gd name="connsiteY3" fmla="*/ 3429001 h 6858000"/>
              <a:gd name="connsiteX4" fmla="*/ 8633323 w 9922116"/>
              <a:gd name="connsiteY4" fmla="*/ 6763858 h 6858000"/>
              <a:gd name="connsiteX5" fmla="*/ 8543544 w 9922116"/>
              <a:gd name="connsiteY5" fmla="*/ 6858000 h 6858000"/>
              <a:gd name="connsiteX6" fmla="*/ 1378573 w 9922116"/>
              <a:gd name="connsiteY6" fmla="*/ 6858000 h 6858000"/>
              <a:gd name="connsiteX7" fmla="*/ 1288793 w 9922116"/>
              <a:gd name="connsiteY7" fmla="*/ 6763858 h 6858000"/>
              <a:gd name="connsiteX8" fmla="*/ 0 w 9922116"/>
              <a:gd name="connsiteY8" fmla="*/ 3429001 h 6858000"/>
              <a:gd name="connsiteX9" fmla="*/ 1288793 w 9922116"/>
              <a:gd name="connsiteY9" fmla="*/ 9414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22116" h="6858000">
                <a:moveTo>
                  <a:pt x="1378575" y="0"/>
                </a:moveTo>
                <a:lnTo>
                  <a:pt x="8543542" y="0"/>
                </a:lnTo>
                <a:lnTo>
                  <a:pt x="8633323" y="94145"/>
                </a:lnTo>
                <a:cubicBezTo>
                  <a:pt x="9434072" y="974941"/>
                  <a:pt x="9922116" y="2144991"/>
                  <a:pt x="9922116" y="3429001"/>
                </a:cubicBezTo>
                <a:cubicBezTo>
                  <a:pt x="9922116" y="4713011"/>
                  <a:pt x="9434072" y="5883061"/>
                  <a:pt x="8633323" y="6763858"/>
                </a:cubicBezTo>
                <a:lnTo>
                  <a:pt x="8543544" y="6858000"/>
                </a:lnTo>
                <a:lnTo>
                  <a:pt x="1378573" y="6858000"/>
                </a:lnTo>
                <a:lnTo>
                  <a:pt x="1288793" y="6763858"/>
                </a:lnTo>
                <a:cubicBezTo>
                  <a:pt x="488044" y="5883061"/>
                  <a:pt x="0" y="4713011"/>
                  <a:pt x="0" y="3429001"/>
                </a:cubicBezTo>
                <a:cubicBezTo>
                  <a:pt x="0" y="2144991"/>
                  <a:pt x="488044" y="974941"/>
                  <a:pt x="1288793" y="94145"/>
                </a:cubicBezTo>
                <a:close/>
              </a:path>
            </a:pathLst>
          </a:custGeom>
          <a:solidFill>
            <a:schemeClr val="bg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F2B2918F-54BC-4E88-8BE7-797E87C5F93F}"/>
              </a:ext>
            </a:extLst>
          </p:cNvPr>
          <p:cNvSpPr>
            <a:spLocks noGrp="1"/>
          </p:cNvSpPr>
          <p:nvPr>
            <p:ph idx="1"/>
          </p:nvPr>
        </p:nvSpPr>
        <p:spPr>
          <a:xfrm>
            <a:off x="2165569" y="1956816"/>
            <a:ext cx="7860863" cy="4024884"/>
          </a:xfrm>
        </p:spPr>
        <p:txBody>
          <a:bodyPr anchor="t">
            <a:normAutofit/>
          </a:bodyPr>
          <a:lstStyle/>
          <a:p>
            <a:r>
              <a:rPr lang="en-US" sz="2400" b="1" i="0" u="none" strike="noStrike" baseline="0">
                <a:latin typeface="HelveticaNeueLTStd-Blk"/>
              </a:rPr>
              <a:t>Introduction</a:t>
            </a:r>
            <a:endParaRPr lang="en-US" sz="2400"/>
          </a:p>
        </p:txBody>
      </p:sp>
    </p:spTree>
    <p:extLst>
      <p:ext uri="{BB962C8B-B14F-4D97-AF65-F5344CB8AC3E}">
        <p14:creationId xmlns:p14="http://schemas.microsoft.com/office/powerpoint/2010/main" val="2204033563"/>
      </p:ext>
    </p:extLst>
  </p:cSld>
  <p:clrMapOvr>
    <a:overrideClrMapping bg1="dk1" tx1="lt1" bg2="dk2" tx2="lt2" accent1="accent1" accent2="accent2" accent3="accent3" accent4="accent4" accent5="accent5" accent6="accent6" hlink="hlink" folHlink="folHlink"/>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9"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30"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5"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5D4B9FA-C91B-426C-93B6-D900D50D1EB5}"/>
              </a:ext>
            </a:extLst>
          </p:cNvPr>
          <p:cNvSpPr>
            <a:spLocks noGrp="1"/>
          </p:cNvSpPr>
          <p:nvPr>
            <p:ph type="title"/>
          </p:nvPr>
        </p:nvSpPr>
        <p:spPr>
          <a:xfrm>
            <a:off x="466722" y="586855"/>
            <a:ext cx="3201366" cy="3387497"/>
          </a:xfrm>
        </p:spPr>
        <p:txBody>
          <a:bodyPr anchor="b">
            <a:normAutofit/>
          </a:bodyPr>
          <a:lstStyle/>
          <a:p>
            <a:pPr algn="r"/>
            <a:r>
              <a:rPr lang="en-US" sz="4000" b="1" i="0" u="none" strike="noStrike" baseline="0">
                <a:solidFill>
                  <a:srgbClr val="FFFFFF"/>
                </a:solidFill>
                <a:latin typeface="HelveticaNeueLTStd-Blk"/>
              </a:rPr>
              <a:t>Assessing Training Needs</a:t>
            </a:r>
            <a:endParaRPr lang="en-US" sz="4000">
              <a:solidFill>
                <a:srgbClr val="FFFFFF"/>
              </a:solidFill>
            </a:endParaRPr>
          </a:p>
        </p:txBody>
      </p:sp>
      <p:sp>
        <p:nvSpPr>
          <p:cNvPr id="3" name="Content Placeholder 2">
            <a:extLst>
              <a:ext uri="{FF2B5EF4-FFF2-40B4-BE49-F238E27FC236}">
                <a16:creationId xmlns:a16="http://schemas.microsoft.com/office/drawing/2014/main" id="{F77A65A8-CA25-4B09-BB61-5A9EFAAB82D4}"/>
              </a:ext>
            </a:extLst>
          </p:cNvPr>
          <p:cNvSpPr>
            <a:spLocks noGrp="1"/>
          </p:cNvSpPr>
          <p:nvPr>
            <p:ph idx="1"/>
          </p:nvPr>
        </p:nvSpPr>
        <p:spPr>
          <a:xfrm>
            <a:off x="4810259" y="649480"/>
            <a:ext cx="6555347" cy="5546047"/>
          </a:xfrm>
        </p:spPr>
        <p:txBody>
          <a:bodyPr anchor="ctr">
            <a:normAutofit/>
          </a:bodyPr>
          <a:lstStyle/>
          <a:p>
            <a:pPr marL="0" indent="0">
              <a:buNone/>
            </a:pPr>
            <a:r>
              <a:rPr lang="en-US" sz="1400" b="1" i="0" u="none" strike="noStrike" baseline="0">
                <a:latin typeface="HelveticaNeueLTStd-Blk"/>
              </a:rPr>
              <a:t>Performance Evaluation</a:t>
            </a:r>
          </a:p>
          <a:p>
            <a:r>
              <a:rPr lang="en-IN" sz="1400" b="0" i="0" u="none" strike="noStrike" baseline="0">
                <a:latin typeface="MinionPro-Regular"/>
              </a:rPr>
              <a:t>Performance evaluation reports help in assessing the training needs at the individual levels. The current performance of an employee is an important indicator of his training requirements. Normally, those employees who perform poorly in the performance evaluation are </a:t>
            </a:r>
            <a:r>
              <a:rPr lang="en-US" sz="1400" b="0" i="0" u="none" strike="noStrike" baseline="0">
                <a:latin typeface="MinionPro-Regular"/>
              </a:rPr>
              <a:t>identified for training. </a:t>
            </a:r>
            <a:r>
              <a:rPr lang="en-IN" sz="1400" b="0" i="0" u="none" strike="noStrike" baseline="0">
                <a:latin typeface="MinionPro-Regular"/>
              </a:rPr>
              <a:t>In addition, an organization may review productivity reports, performance scores, absenteeism records and attrition reports to assess the actual performance of the employees. This information can provide vital inputs to determine the nature, type and extent of training for each of the employees. </a:t>
            </a:r>
          </a:p>
          <a:p>
            <a:pPr marL="0" indent="0">
              <a:buNone/>
            </a:pPr>
            <a:r>
              <a:rPr lang="en-US" sz="1400" b="1" i="0" u="none" strike="noStrike" baseline="0">
                <a:latin typeface="HelveticaNeueLTStd-Blk"/>
              </a:rPr>
              <a:t>Job Analysis</a:t>
            </a:r>
          </a:p>
          <a:p>
            <a:r>
              <a:rPr lang="en-IN" sz="1400" b="0" i="0" u="none" strike="noStrike" baseline="0">
                <a:latin typeface="MinionPro-Regular"/>
              </a:rPr>
              <a:t>Job description report and job specification report can be examined to decide the skills, abilities and knowledge required to perform the job effectively. They may form the basis for determining the training requirements of the job holders.</a:t>
            </a:r>
          </a:p>
          <a:p>
            <a:pPr marL="0" indent="0">
              <a:buNone/>
            </a:pPr>
            <a:r>
              <a:rPr lang="en-US" sz="1400" b="1" i="0" u="none" strike="noStrike" baseline="0">
                <a:latin typeface="HelveticaNeueLTStd-Blk"/>
              </a:rPr>
              <a:t>Attitude Survey</a:t>
            </a:r>
          </a:p>
          <a:p>
            <a:r>
              <a:rPr lang="en-IN" sz="1400" b="0" i="0" u="none" strike="noStrike" baseline="0">
                <a:latin typeface="MinionPro-Regular"/>
              </a:rPr>
              <a:t>Attitude survey is a process of gathering information from the employees about the various aspects of the organization. The information about the attitude of workers towards their work environment, their level of awareness, and their views on the relevance of the existing training programmes and the future training requirements can be ascertained. The findings of these surveys can form the basis for assessing the training needs.</a:t>
            </a:r>
            <a:endParaRPr lang="en-US" sz="1400"/>
          </a:p>
        </p:txBody>
      </p:sp>
    </p:spTree>
    <p:extLst>
      <p:ext uri="{BB962C8B-B14F-4D97-AF65-F5344CB8AC3E}">
        <p14:creationId xmlns:p14="http://schemas.microsoft.com/office/powerpoint/2010/main" val="10474572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DEE2AD96-B495-4E06-9291-B71706F728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53CF6D67-C5A8-4ADD-9E8E-1E38CA1D31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638515" y="639280"/>
            <a:ext cx="6858000" cy="5579440"/>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86909FA0-B515-4681-B7A8-FA281D133B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393206" y="395206"/>
            <a:ext cx="6346209" cy="5576080"/>
          </a:xfrm>
          <a:prstGeom prst="rect">
            <a:avLst/>
          </a:prstGeom>
          <a:gradFill>
            <a:gsLst>
              <a:gs pos="0">
                <a:srgbClr val="000000">
                  <a:alpha val="0"/>
                </a:srgbClr>
              </a:gs>
              <a:gs pos="99000">
                <a:schemeClr val="accent1">
                  <a:alpha val="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1C9FE86-FCC3-4A31-AA1C-C882262B7F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528907" y="2818967"/>
            <a:ext cx="2501979" cy="5576080"/>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7D96243B-ECED-4B71-8E06-AE9A285EAD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425002" y="852793"/>
            <a:ext cx="6858001" cy="5152412"/>
          </a:xfrm>
          <a:prstGeom prst="rect">
            <a:avLst/>
          </a:prstGeom>
          <a:gradFill>
            <a:gsLst>
              <a:gs pos="0">
                <a:srgbClr val="000000">
                  <a:alpha val="0"/>
                </a:srgbClr>
              </a:gs>
              <a:gs pos="99000">
                <a:schemeClr val="accent1">
                  <a:alpha val="1100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A09989E4-EFDC-4A90-A633-E0525FB413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818753" y="1128497"/>
            <a:ext cx="4318303" cy="4318303"/>
          </a:xfrm>
          <a:prstGeom prst="ellipse">
            <a:avLst/>
          </a:prstGeom>
          <a:gradFill>
            <a:gsLst>
              <a:gs pos="39000">
                <a:schemeClr val="accent1">
                  <a:alpha val="0"/>
                </a:schemeClr>
              </a:gs>
              <a:gs pos="100000">
                <a:schemeClr val="accent1">
                  <a:lumMod val="60000"/>
                  <a:lumOff val="40000"/>
                  <a:alpha val="1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6D591C0-9D4C-4789-B3A1-F64B66788EC0}"/>
              </a:ext>
            </a:extLst>
          </p:cNvPr>
          <p:cNvSpPr>
            <a:spLocks noGrp="1"/>
          </p:cNvSpPr>
          <p:nvPr>
            <p:ph type="title"/>
          </p:nvPr>
        </p:nvSpPr>
        <p:spPr>
          <a:xfrm>
            <a:off x="826396" y="586855"/>
            <a:ext cx="4230100" cy="3387497"/>
          </a:xfrm>
        </p:spPr>
        <p:txBody>
          <a:bodyPr anchor="b">
            <a:normAutofit/>
          </a:bodyPr>
          <a:lstStyle/>
          <a:p>
            <a:pPr algn="r"/>
            <a:r>
              <a:rPr lang="en-US" sz="4000" b="1" i="0" u="none" strike="noStrike" baseline="0">
                <a:solidFill>
                  <a:srgbClr val="FFFFFF"/>
                </a:solidFill>
                <a:latin typeface="HelveticaNeueLTStd-Blk"/>
              </a:rPr>
              <a:t>Assessing Training Needs</a:t>
            </a:r>
            <a:endParaRPr lang="en-US" sz="4000">
              <a:solidFill>
                <a:srgbClr val="FFFFFF"/>
              </a:solidFill>
            </a:endParaRPr>
          </a:p>
        </p:txBody>
      </p:sp>
      <p:sp>
        <p:nvSpPr>
          <p:cNvPr id="3" name="Content Placeholder 2">
            <a:extLst>
              <a:ext uri="{FF2B5EF4-FFF2-40B4-BE49-F238E27FC236}">
                <a16:creationId xmlns:a16="http://schemas.microsoft.com/office/drawing/2014/main" id="{16020A54-9E9D-4F00-8E2D-E7A150D6164E}"/>
              </a:ext>
            </a:extLst>
          </p:cNvPr>
          <p:cNvSpPr>
            <a:spLocks noGrp="1"/>
          </p:cNvSpPr>
          <p:nvPr>
            <p:ph idx="1"/>
          </p:nvPr>
        </p:nvSpPr>
        <p:spPr>
          <a:xfrm>
            <a:off x="6503158" y="649480"/>
            <a:ext cx="4862447" cy="5546047"/>
          </a:xfrm>
        </p:spPr>
        <p:txBody>
          <a:bodyPr anchor="ctr">
            <a:normAutofit/>
          </a:bodyPr>
          <a:lstStyle/>
          <a:p>
            <a:pPr marL="0" indent="0">
              <a:buNone/>
            </a:pPr>
            <a:r>
              <a:rPr lang="en-US" sz="1400" b="1" i="0" u="none" strike="noStrike" baseline="0">
                <a:latin typeface="HelveticaNeueLTStd-Blk"/>
              </a:rPr>
              <a:t>Advisory Panel</a:t>
            </a:r>
          </a:p>
          <a:p>
            <a:r>
              <a:rPr lang="en-IN" sz="1400" b="0" i="0" u="none" strike="noStrike" baseline="0">
                <a:latin typeface="MinionPro-Regular"/>
              </a:rPr>
              <a:t>An organization may constitute panels comprising the representatives of the management and those of the employees to decide on the training needs. The panel has to assess the existing skills requirement before deciding on the number and nature of the training programmes required for a specific period. Based on its reports, the organization may take appropriate </a:t>
            </a:r>
            <a:r>
              <a:rPr lang="en-US" sz="1400" b="0" i="0" u="none" strike="noStrike" baseline="0">
                <a:latin typeface="MinionPro-Regular"/>
              </a:rPr>
              <a:t>measures.</a:t>
            </a:r>
          </a:p>
          <a:p>
            <a:pPr marL="0" indent="0">
              <a:buNone/>
            </a:pPr>
            <a:r>
              <a:rPr lang="en-US" sz="1400" b="1" i="0" u="none" strike="noStrike" baseline="0">
                <a:latin typeface="HelveticaNeueLTStd-Blk"/>
              </a:rPr>
              <a:t>Ability Test Score</a:t>
            </a:r>
          </a:p>
          <a:p>
            <a:r>
              <a:rPr lang="en-IN" sz="1400" b="0" i="0" u="none" strike="noStrike" baseline="0">
                <a:latin typeface="MinionPro-Regular"/>
              </a:rPr>
              <a:t>An organization can give ability tests to its employees to identify their existing levels of skills and abilities. The results can then be compared with the standard skills requirements to determine the need for and extent of the training programmes.</a:t>
            </a:r>
          </a:p>
          <a:p>
            <a:pPr marL="0" indent="0">
              <a:buNone/>
            </a:pPr>
            <a:r>
              <a:rPr lang="en-US" sz="1400" b="1" i="0" u="none" strike="noStrike" baseline="0">
                <a:latin typeface="HelveticaNeueLTStd-Blk"/>
              </a:rPr>
              <a:t>Feedback</a:t>
            </a:r>
          </a:p>
          <a:p>
            <a:r>
              <a:rPr lang="en-IN" sz="1400" b="0" i="0" u="none" strike="noStrike" baseline="0">
                <a:latin typeface="MinionPro-Regular"/>
              </a:rPr>
              <a:t>The feedback from the customers, the employees and all others who are important to the business can help in determining the training needs. For example, customers can provide feedback about the product flaws, the performance deficit, and the employees’ behavioural problems. Similarly, the employees who quit can provide vital clues to the weaknesses of the organization in general and its training programmes in particular at the time of exit </a:t>
            </a:r>
            <a:r>
              <a:rPr lang="en-US" sz="1400" b="0" i="0" u="none" strike="noStrike" baseline="0">
                <a:latin typeface="MinionPro-Regular"/>
              </a:rPr>
              <a:t>interview.</a:t>
            </a:r>
            <a:endParaRPr lang="en-US" sz="1400"/>
          </a:p>
        </p:txBody>
      </p:sp>
    </p:spTree>
    <p:extLst>
      <p:ext uri="{BB962C8B-B14F-4D97-AF65-F5344CB8AC3E}">
        <p14:creationId xmlns:p14="http://schemas.microsoft.com/office/powerpoint/2010/main" val="10186799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08EAC2D-393F-4A4C-879D-3EA558324D8D}"/>
              </a:ext>
            </a:extLst>
          </p:cNvPr>
          <p:cNvSpPr>
            <a:spLocks noGrp="1"/>
          </p:cNvSpPr>
          <p:nvPr>
            <p:ph type="title"/>
          </p:nvPr>
        </p:nvSpPr>
        <p:spPr>
          <a:xfrm>
            <a:off x="1371599" y="294538"/>
            <a:ext cx="9895951" cy="1033669"/>
          </a:xfrm>
        </p:spPr>
        <p:txBody>
          <a:bodyPr>
            <a:normAutofit/>
          </a:bodyPr>
          <a:lstStyle/>
          <a:p>
            <a:r>
              <a:rPr lang="en-US" sz="4000" b="1" i="0" u="none" strike="noStrike" baseline="0">
                <a:solidFill>
                  <a:srgbClr val="FFFFFF"/>
                </a:solidFill>
                <a:latin typeface="HelveticaNeueLTStd-Blk"/>
              </a:rPr>
              <a:t>Scope of Training</a:t>
            </a:r>
            <a:endParaRPr lang="en-US" sz="4000">
              <a:solidFill>
                <a:srgbClr val="FFFFFF"/>
              </a:solidFill>
            </a:endParaRPr>
          </a:p>
        </p:txBody>
      </p:sp>
      <p:sp>
        <p:nvSpPr>
          <p:cNvPr id="3" name="Content Placeholder 2">
            <a:extLst>
              <a:ext uri="{FF2B5EF4-FFF2-40B4-BE49-F238E27FC236}">
                <a16:creationId xmlns:a16="http://schemas.microsoft.com/office/drawing/2014/main" id="{2B74E787-1D3F-4609-AF2B-AB323AF1D5B8}"/>
              </a:ext>
            </a:extLst>
          </p:cNvPr>
          <p:cNvSpPr>
            <a:spLocks noGrp="1"/>
          </p:cNvSpPr>
          <p:nvPr>
            <p:ph idx="1"/>
          </p:nvPr>
        </p:nvSpPr>
        <p:spPr>
          <a:xfrm>
            <a:off x="1371599" y="2318197"/>
            <a:ext cx="9724031" cy="3683358"/>
          </a:xfrm>
        </p:spPr>
        <p:txBody>
          <a:bodyPr anchor="ctr">
            <a:normAutofit/>
          </a:bodyPr>
          <a:lstStyle/>
          <a:p>
            <a:pPr marL="0" indent="0">
              <a:buNone/>
            </a:pPr>
            <a:r>
              <a:rPr lang="en-US" sz="1100" b="1" i="0" u="none" strike="noStrike" baseline="0">
                <a:latin typeface="HelveticaNeueLTStd-Blk"/>
              </a:rPr>
              <a:t>Knowledge</a:t>
            </a:r>
          </a:p>
          <a:p>
            <a:r>
              <a:rPr lang="en-IN" sz="1100" b="0" i="0" u="none" strike="noStrike" baseline="0">
                <a:latin typeface="MinionPro-Regular"/>
              </a:rPr>
              <a:t>The basic purpose of any training programme is to provide the participants with the requisite knowledge to achieve the goals of the job. Knowledge is generally developed through the processes of perception, learning and reasoning. The employees may require the knowledge of the machines to be operated, of the materials or equipment to be handled, of the procedures to be adopted, of the customers, the co-employees and their behavioural patterns. For instance, when the organization finds the existing skills and knowledge of the staff inadequate to achieve the strategic goals and objectives, training is considered. 7 Training imparts job-related knowledge to the participants and enables them to understand what they must do in their job and how </a:t>
            </a:r>
            <a:r>
              <a:rPr lang="en-US" sz="1100" b="0" i="0" u="none" strike="noStrike" baseline="0">
                <a:latin typeface="MinionPro-Regular"/>
              </a:rPr>
              <a:t>they should do it.</a:t>
            </a:r>
          </a:p>
          <a:p>
            <a:pPr marL="0" indent="0">
              <a:buNone/>
            </a:pPr>
            <a:r>
              <a:rPr lang="en-US" sz="1100" b="1" i="0" u="none" strike="noStrike" baseline="0">
                <a:latin typeface="HelveticaNeueLTStd-Blk"/>
              </a:rPr>
              <a:t>Skills Acquisition</a:t>
            </a:r>
          </a:p>
          <a:p>
            <a:r>
              <a:rPr lang="en-IN" sz="1100" b="0" i="0" u="none" strike="noStrike" baseline="0">
                <a:latin typeface="MinionPro-Regular"/>
              </a:rPr>
              <a:t>Skill is defined as an ability to produce solutions in some problem domain. It is developed progressively by persistent training and other practices. Employees may require one or more </a:t>
            </a:r>
            <a:r>
              <a:rPr lang="sv-SE" sz="1100" b="0" i="0" u="none" strike="noStrike" baseline="0">
                <a:latin typeface="MinionPro-Regular"/>
              </a:rPr>
              <a:t>skills like intellectual skills, management skills, social skills, motor skills, mental skills, technical </a:t>
            </a:r>
            <a:r>
              <a:rPr lang="en-IN" sz="1100" b="0" i="0" u="none" strike="noStrike" baseline="0">
                <a:latin typeface="MinionPro-Regular"/>
              </a:rPr>
              <a:t>skills and perceptual skills. In general training, employees learn those skills that are necessary to do the jobs on hand effectively and to apply their knowledge productively.</a:t>
            </a:r>
          </a:p>
          <a:p>
            <a:pPr marL="0" indent="0">
              <a:buNone/>
            </a:pPr>
            <a:r>
              <a:rPr lang="en-US" sz="1100" b="1" i="0" u="none" strike="noStrike" baseline="0">
                <a:latin typeface="HelveticaNeueLTStd-Blk"/>
              </a:rPr>
              <a:t>Attitude Formation</a:t>
            </a:r>
          </a:p>
          <a:p>
            <a:r>
              <a:rPr lang="en-IN" sz="1100" b="0" i="0" u="none" strike="noStrike" baseline="0">
                <a:latin typeface="MinionPro-Regular"/>
              </a:rPr>
              <a:t>Attitude is the mental state of an individual concerning his beliefs, feelings, values and tendencies that influence him to behave in one way or the other. In an organization, the employees may have a positive or negative attitude towards the job, organization and people. A negative attitude may cause suspicion and mistrust in the actions of the organization and make the employees resist changes with all their might. Employee training programmes can bring about the desired changes in their attitude and instil in them a sense of cooperation, </a:t>
            </a:r>
            <a:r>
              <a:rPr lang="en-US" sz="1100" b="0" i="0" u="none" strike="noStrike" baseline="0">
                <a:latin typeface="MinionPro-Regular"/>
              </a:rPr>
              <a:t>motivation, commitment and satisfaction.</a:t>
            </a:r>
            <a:endParaRPr lang="en-US" sz="1100"/>
          </a:p>
        </p:txBody>
      </p:sp>
    </p:spTree>
    <p:extLst>
      <p:ext uri="{BB962C8B-B14F-4D97-AF65-F5344CB8AC3E}">
        <p14:creationId xmlns:p14="http://schemas.microsoft.com/office/powerpoint/2010/main" val="10606207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C37E12A-D5EB-46B7-AE2E-1CF6B3CE3C96}"/>
              </a:ext>
            </a:extLst>
          </p:cNvPr>
          <p:cNvSpPr>
            <a:spLocks noGrp="1"/>
          </p:cNvSpPr>
          <p:nvPr>
            <p:ph type="title"/>
          </p:nvPr>
        </p:nvSpPr>
        <p:spPr>
          <a:xfrm>
            <a:off x="1371599" y="294538"/>
            <a:ext cx="9895951" cy="1033669"/>
          </a:xfrm>
        </p:spPr>
        <p:txBody>
          <a:bodyPr>
            <a:normAutofit/>
          </a:bodyPr>
          <a:lstStyle/>
          <a:p>
            <a:r>
              <a:rPr lang="en-US" sz="4000" b="1" i="0" u="none" strike="noStrike" baseline="0">
                <a:solidFill>
                  <a:srgbClr val="FFFFFF"/>
                </a:solidFill>
                <a:latin typeface="HelveticaNeueLTStd-Blk"/>
              </a:rPr>
              <a:t>Scope of Training</a:t>
            </a:r>
            <a:endParaRPr lang="en-US" sz="4000">
              <a:solidFill>
                <a:srgbClr val="FFFFFF"/>
              </a:solidFill>
            </a:endParaRPr>
          </a:p>
        </p:txBody>
      </p:sp>
      <p:sp>
        <p:nvSpPr>
          <p:cNvPr id="3" name="Content Placeholder 2">
            <a:extLst>
              <a:ext uri="{FF2B5EF4-FFF2-40B4-BE49-F238E27FC236}">
                <a16:creationId xmlns:a16="http://schemas.microsoft.com/office/drawing/2014/main" id="{050EB48A-D4CB-4843-93A5-8CC7A7784926}"/>
              </a:ext>
            </a:extLst>
          </p:cNvPr>
          <p:cNvSpPr>
            <a:spLocks noGrp="1"/>
          </p:cNvSpPr>
          <p:nvPr>
            <p:ph idx="1"/>
          </p:nvPr>
        </p:nvSpPr>
        <p:spPr>
          <a:xfrm>
            <a:off x="1371599" y="2318197"/>
            <a:ext cx="9724031" cy="3683358"/>
          </a:xfrm>
        </p:spPr>
        <p:txBody>
          <a:bodyPr anchor="ctr">
            <a:normAutofit/>
          </a:bodyPr>
          <a:lstStyle/>
          <a:p>
            <a:pPr marL="0" indent="0">
              <a:buNone/>
            </a:pPr>
            <a:r>
              <a:rPr lang="en-US" sz="1600" b="1" i="0" u="none" strike="noStrike" baseline="0">
                <a:latin typeface="HelveticaNeueLTStd-Blk"/>
              </a:rPr>
              <a:t>Ethical Values</a:t>
            </a:r>
          </a:p>
          <a:p>
            <a:r>
              <a:rPr lang="en-IN" sz="1600" b="0" i="0" u="none" strike="noStrike" baseline="0">
                <a:latin typeface="MinionPro-Regular"/>
              </a:rPr>
              <a:t>Ethics are the principles of right and wrong that are accepted by an individual or a social group. The management of human resources often calls for decisions involving ethics, fair treatment and justice. The presence of ethics policies and codes alone is not sufficient to ensure ethical behaviour among the employees. Organizations should supplement those policies with the necessary training on ethical practices. These trainings can help employees understand the presence of ethical dilemmas in situations requiring decision making, learn the techniques of using ethical codes to settle problems involving ethical dilemmas in a fair and just manner and, lastly, ensure the adoption of ethical values in every aspect of their </a:t>
            </a:r>
            <a:r>
              <a:rPr lang="en-US" sz="1600" b="0" i="0" u="none" strike="noStrike" baseline="0">
                <a:latin typeface="MinionPro-Regular"/>
              </a:rPr>
              <a:t>dealing with the people.</a:t>
            </a:r>
          </a:p>
          <a:p>
            <a:pPr marL="0" indent="0">
              <a:buNone/>
            </a:pPr>
            <a:r>
              <a:rPr lang="en-US" sz="1600" b="1" i="0" u="none" strike="noStrike" baseline="0">
                <a:latin typeface="HelveticaNeueLTStd-Blk"/>
              </a:rPr>
              <a:t>Analytical Reasoning</a:t>
            </a:r>
          </a:p>
          <a:p>
            <a:r>
              <a:rPr lang="en-IN" sz="1600" b="0" i="0" u="none" strike="noStrike" baseline="0">
                <a:latin typeface="MinionPro-Regular"/>
              </a:rPr>
              <a:t>Analytical reasoning refers to the systematic way of thinking to comprehend the problems, develop alternative plans of action, choose the best course of action and implement the selected plan to successfully resolve the problems. Continuous training programmes provide the necessary impetus to sharpen the analytical reasoning and problem-solving skills </a:t>
            </a:r>
            <a:r>
              <a:rPr lang="en-US" sz="1600" b="0" i="0" u="none" strike="noStrike" baseline="0">
                <a:latin typeface="MinionPro-Regular"/>
              </a:rPr>
              <a:t>of employees.</a:t>
            </a:r>
            <a:endParaRPr lang="en-US" sz="1600"/>
          </a:p>
        </p:txBody>
      </p:sp>
    </p:spTree>
    <p:extLst>
      <p:ext uri="{BB962C8B-B14F-4D97-AF65-F5344CB8AC3E}">
        <p14:creationId xmlns:p14="http://schemas.microsoft.com/office/powerpoint/2010/main" val="10080505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D2E961F1-4A28-4A5F-BBD4-6E400E5E6C7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bwMode="white">
          <a:xfrm>
            <a:off x="0" y="272357"/>
            <a:ext cx="12188824" cy="0"/>
          </a:xfrm>
          <a:prstGeom prst="line">
            <a:avLst/>
          </a:prstGeom>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7F57BEA8-497D-4AA8-8A18-BDCD696B25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68596"/>
            <a:ext cx="12192000" cy="173555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6A048EC-C5A8-4D20-AB3F-9ABBFA3D2261}"/>
              </a:ext>
            </a:extLst>
          </p:cNvPr>
          <p:cNvSpPr>
            <a:spLocks noGrp="1"/>
          </p:cNvSpPr>
          <p:nvPr>
            <p:ph type="title"/>
          </p:nvPr>
        </p:nvSpPr>
        <p:spPr>
          <a:xfrm>
            <a:off x="526073" y="489439"/>
            <a:ext cx="11139854" cy="930447"/>
          </a:xfrm>
        </p:spPr>
        <p:txBody>
          <a:bodyPr vert="horz" lIns="91440" tIns="45720" rIns="91440" bIns="45720" rtlCol="0" anchor="b">
            <a:normAutofit/>
          </a:bodyPr>
          <a:lstStyle/>
          <a:p>
            <a:pPr algn="ctr"/>
            <a:r>
              <a:rPr lang="en-US" sz="5400" b="1" i="0" u="none" strike="noStrike" kern="1200" baseline="0">
                <a:solidFill>
                  <a:schemeClr val="bg1"/>
                </a:solidFill>
                <a:latin typeface="+mj-lt"/>
                <a:ea typeface="+mj-ea"/>
                <a:cs typeface="+mj-cs"/>
              </a:rPr>
              <a:t>Steps in an Employee Training Process</a:t>
            </a:r>
            <a:endParaRPr lang="en-US" sz="5400" kern="1200">
              <a:solidFill>
                <a:schemeClr val="bg1"/>
              </a:solidFill>
              <a:latin typeface="+mj-lt"/>
              <a:ea typeface="+mj-ea"/>
              <a:cs typeface="+mj-cs"/>
            </a:endParaRPr>
          </a:p>
        </p:txBody>
      </p:sp>
      <p:cxnSp>
        <p:nvCxnSpPr>
          <p:cNvPr id="14" name="Straight Connector 13">
            <a:extLst>
              <a:ext uri="{FF2B5EF4-FFF2-40B4-BE49-F238E27FC236}">
                <a16:creationId xmlns:a16="http://schemas.microsoft.com/office/drawing/2014/main" id="{A82415D3-DDE5-4D63-8CB3-23A5EC581B2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724400" y="1479733"/>
            <a:ext cx="2743200" cy="0"/>
          </a:xfrm>
          <a:prstGeom prst="line">
            <a:avLst/>
          </a:prstGeom>
          <a:ln w="19050">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AD7193FB-6AE6-4B3B-8F89-56B55DD63B4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bwMode="white">
          <a:xfrm>
            <a:off x="0" y="2201402"/>
            <a:ext cx="12188824" cy="0"/>
          </a:xfrm>
          <a:prstGeom prst="line">
            <a:avLst/>
          </a:prstGeom>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5" name="Content Placeholder 4">
            <a:extLst>
              <a:ext uri="{FF2B5EF4-FFF2-40B4-BE49-F238E27FC236}">
                <a16:creationId xmlns:a16="http://schemas.microsoft.com/office/drawing/2014/main" id="{2ECDF4A1-8531-4AFA-A341-F94A922679DA}"/>
              </a:ext>
            </a:extLst>
          </p:cNvPr>
          <p:cNvPicPr>
            <a:picLocks noGrp="1" noChangeAspect="1"/>
          </p:cNvPicPr>
          <p:nvPr>
            <p:ph idx="1"/>
          </p:nvPr>
        </p:nvPicPr>
        <p:blipFill>
          <a:blip r:embed="rId2"/>
          <a:stretch>
            <a:fillRect/>
          </a:stretch>
        </p:blipFill>
        <p:spPr>
          <a:xfrm>
            <a:off x="592235" y="2427541"/>
            <a:ext cx="10952431" cy="3997637"/>
          </a:xfrm>
          <a:prstGeom prst="rect">
            <a:avLst/>
          </a:prstGeom>
        </p:spPr>
      </p:pic>
    </p:spTree>
    <p:extLst>
      <p:ext uri="{BB962C8B-B14F-4D97-AF65-F5344CB8AC3E}">
        <p14:creationId xmlns:p14="http://schemas.microsoft.com/office/powerpoint/2010/main" val="25171805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488333BA-AE6E-427A-9B16-A39C8073F4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F98ED85F-DCEE-4B50-802E-71A6E3E12B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bg1"/>
          </a:solidFill>
          <a:ln w="127000" cap="sq" cmpd="thinThick">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9C214A2-2D6E-4EF2-BB83-DFCD66AFA771}"/>
              </a:ext>
            </a:extLst>
          </p:cNvPr>
          <p:cNvSpPr>
            <a:spLocks noGrp="1"/>
          </p:cNvSpPr>
          <p:nvPr>
            <p:ph type="title"/>
          </p:nvPr>
        </p:nvSpPr>
        <p:spPr>
          <a:xfrm>
            <a:off x="838200" y="631825"/>
            <a:ext cx="10515600" cy="1325563"/>
          </a:xfrm>
        </p:spPr>
        <p:txBody>
          <a:bodyPr>
            <a:normAutofit/>
          </a:bodyPr>
          <a:lstStyle/>
          <a:p>
            <a:r>
              <a:rPr lang="en-IN" b="1" i="0" u="none" strike="noStrike" baseline="0">
                <a:latin typeface="HelveticaNeueLTStd-Blk"/>
              </a:rPr>
              <a:t>Steps in an Employee Training Process</a:t>
            </a:r>
            <a:endParaRPr lang="en-US"/>
          </a:p>
        </p:txBody>
      </p:sp>
      <p:sp>
        <p:nvSpPr>
          <p:cNvPr id="3" name="Content Placeholder 2">
            <a:extLst>
              <a:ext uri="{FF2B5EF4-FFF2-40B4-BE49-F238E27FC236}">
                <a16:creationId xmlns:a16="http://schemas.microsoft.com/office/drawing/2014/main" id="{793454E2-A389-4768-A805-1850526E65A1}"/>
              </a:ext>
            </a:extLst>
          </p:cNvPr>
          <p:cNvSpPr>
            <a:spLocks noGrp="1"/>
          </p:cNvSpPr>
          <p:nvPr>
            <p:ph idx="1"/>
          </p:nvPr>
        </p:nvSpPr>
        <p:spPr>
          <a:xfrm>
            <a:off x="838200" y="2057400"/>
            <a:ext cx="10515600" cy="3871762"/>
          </a:xfrm>
        </p:spPr>
        <p:txBody>
          <a:bodyPr>
            <a:normAutofit/>
          </a:bodyPr>
          <a:lstStyle/>
          <a:p>
            <a:pPr marL="0" indent="0">
              <a:buNone/>
            </a:pPr>
            <a:r>
              <a:rPr lang="en-IN" sz="1300" b="1" i="0" u="none" strike="noStrike" baseline="0">
                <a:latin typeface="HelveticaNeueLTStd-Blk"/>
              </a:rPr>
              <a:t>Determination of the Training Needs</a:t>
            </a:r>
          </a:p>
          <a:p>
            <a:r>
              <a:rPr lang="en-IN" sz="1300" b="0" i="0" u="none" strike="noStrike" baseline="0">
                <a:latin typeface="MinionPro-Regular"/>
              </a:rPr>
              <a:t>The first step in a training process is to identify the specific operational skills to be developed for performing a job. A methodical approach to identify the real needs must be undertaken.In fact, there are several sources available to an organization to assess its training needs (discussed earlier under the Section, “Assessing Training Needs”). Generally, to recognize the training needs of the employees, an analysis at one or more of the following three levels is </a:t>
            </a:r>
            <a:r>
              <a:rPr lang="en-US" sz="1300" b="0" i="0" u="none" strike="noStrike" baseline="0">
                <a:latin typeface="MinionPro-Regular"/>
              </a:rPr>
              <a:t>undertaken.</a:t>
            </a:r>
          </a:p>
          <a:p>
            <a:pPr lvl="1"/>
            <a:r>
              <a:rPr lang="en-IN" sz="1300" b="1" i="0" u="none" strike="noStrike" baseline="0">
                <a:latin typeface="HelveticaNeueLTStd-Bd"/>
              </a:rPr>
              <a:t>Organization Analysis </a:t>
            </a:r>
            <a:r>
              <a:rPr lang="en-IN" sz="1300" b="0" i="0" u="none" strike="noStrike" baseline="0">
                <a:latin typeface="MinionPro-Regular"/>
              </a:rPr>
              <a:t>This focuses on identifying areas in the organization where training is needed. The aim is to connect the training needs to the achievement of the organizational goals. At this level, the strategic mission and vision, corporate goals and plans of the organization are examined carefully and then compared with the existing manpower inventory to determine the training needs.</a:t>
            </a:r>
          </a:p>
          <a:p>
            <a:pPr lvl="1"/>
            <a:r>
              <a:rPr lang="en-IN" sz="1300" b="1" i="0" u="none" strike="noStrike" baseline="0">
                <a:latin typeface="HelveticaNeueLTStd-Bd"/>
              </a:rPr>
              <a:t>Operation Analysis </a:t>
            </a:r>
            <a:r>
              <a:rPr lang="en-IN" sz="1300" b="0" i="0" u="none" strike="noStrike" baseline="0">
                <a:latin typeface="MinionPro-Regular"/>
              </a:rPr>
              <a:t>This involves the proper examination of the work to be performed after training. It focuses on the tasks that are required to be performed to accomplish the organizational goals. It also involves the collection of information about the competencies required for effective job performance. An examination of the operating problems like customer grievances, downtime reports and quality issues along with the performance evaluation and the interview of the employees can offer information for the determination of the training needs.</a:t>
            </a:r>
          </a:p>
          <a:p>
            <a:pPr lvl="1"/>
            <a:r>
              <a:rPr lang="en-IN" sz="1300" b="1" i="0" u="none" strike="noStrike" baseline="0">
                <a:latin typeface="HelveticaNeueLTStd-Bd"/>
              </a:rPr>
              <a:t>Individual Analysis </a:t>
            </a:r>
            <a:r>
              <a:rPr lang="en-IN" sz="1300" b="0" i="0" u="none" strike="noStrike" baseline="0">
                <a:latin typeface="MinionPro-Regular"/>
              </a:rPr>
              <a:t>This focuses on deciding about the individual training needs. The difference between the actual performance and the standard performance of an individual indicates the training needs. Actually, individual analysis deals with questions like who should be trained and what should be taught. It involves asking pointed questions to find out exactly what job knowledge and skills the person must have in order to perform well.</a:t>
            </a:r>
            <a:endParaRPr lang="en-US" sz="1300"/>
          </a:p>
        </p:txBody>
      </p:sp>
    </p:spTree>
    <p:extLst>
      <p:ext uri="{BB962C8B-B14F-4D97-AF65-F5344CB8AC3E}">
        <p14:creationId xmlns:p14="http://schemas.microsoft.com/office/powerpoint/2010/main" val="35468401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F98ED85F-DCEE-4B50-802E-71A6E3E12B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alpha val="14000"/>
            </a:schemeClr>
          </a:solidFill>
          <a:ln w="127000" cap="sq" cmpd="thinThick">
            <a:solidFill>
              <a:schemeClr val="tx1">
                <a:lumMod val="85000"/>
                <a:lumOff val="15000"/>
                <a:alpha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1AA83-3857-43A5-896B-43A9C1E6F145}"/>
              </a:ext>
            </a:extLst>
          </p:cNvPr>
          <p:cNvSpPr>
            <a:spLocks noGrp="1"/>
          </p:cNvSpPr>
          <p:nvPr>
            <p:ph type="title"/>
          </p:nvPr>
        </p:nvSpPr>
        <p:spPr>
          <a:xfrm>
            <a:off x="838200" y="631825"/>
            <a:ext cx="10515600" cy="1325563"/>
          </a:xfrm>
        </p:spPr>
        <p:txBody>
          <a:bodyPr>
            <a:normAutofit/>
          </a:bodyPr>
          <a:lstStyle/>
          <a:p>
            <a:r>
              <a:rPr lang="en-IN" b="1" i="0" u="none" strike="noStrike" baseline="0">
                <a:latin typeface="HelveticaNeueLTStd-Blk"/>
              </a:rPr>
              <a:t>Steps in an Employee Training Process</a:t>
            </a:r>
            <a:endParaRPr lang="en-US" dirty="0"/>
          </a:p>
        </p:txBody>
      </p:sp>
      <p:sp>
        <p:nvSpPr>
          <p:cNvPr id="3" name="Content Placeholder 2">
            <a:extLst>
              <a:ext uri="{FF2B5EF4-FFF2-40B4-BE49-F238E27FC236}">
                <a16:creationId xmlns:a16="http://schemas.microsoft.com/office/drawing/2014/main" id="{B6C2301C-CAC7-49C0-98A1-97A350694059}"/>
              </a:ext>
            </a:extLst>
          </p:cNvPr>
          <p:cNvSpPr>
            <a:spLocks noGrp="1"/>
          </p:cNvSpPr>
          <p:nvPr>
            <p:ph idx="1"/>
          </p:nvPr>
        </p:nvSpPr>
        <p:spPr>
          <a:xfrm>
            <a:off x="838200" y="2057400"/>
            <a:ext cx="10515600" cy="3871762"/>
          </a:xfrm>
        </p:spPr>
        <p:txBody>
          <a:bodyPr>
            <a:normAutofit/>
          </a:bodyPr>
          <a:lstStyle/>
          <a:p>
            <a:r>
              <a:rPr lang="en-IN" sz="1100" b="1" i="0" u="none" strike="noStrike" baseline="0">
                <a:latin typeface="HelveticaNeueLTStd-Blk"/>
              </a:rPr>
              <a:t>Development of the Training Objectives</a:t>
            </a:r>
          </a:p>
          <a:p>
            <a:r>
              <a:rPr lang="en-IN" sz="1100" b="0" i="0" u="none" strike="noStrike" baseline="0">
                <a:latin typeface="MinionPro-Regular"/>
              </a:rPr>
              <a:t>Once the training goals have been established, the next step is to determine the specific objectives of the training programmes. Each training programme can have its own objectives. However, these objectives must be directly related to the assessed training needs and should also focus on satisfying those needs. In essence, training programmes must have clear and concise objectives and must be developed to achieve organizational goals. 9 It is absolutely essential to have concrete and measurable goals; otherwise it would be difficult to evaluate the effectiveness of the training programmes. For instance, abstract goals stated in emotional terms like improving satisfaction and reducing anger are usually difficult to measure and, thus, render it almost impossible to measure the effect of the training programmes accurately.</a:t>
            </a:r>
          </a:p>
          <a:p>
            <a:r>
              <a:rPr lang="en-IN" sz="1100" b="1" i="0" u="none" strike="noStrike" baseline="0">
                <a:latin typeface="HelveticaNeueLTStd-Blk"/>
              </a:rPr>
              <a:t>Selection of the Training Techniques</a:t>
            </a:r>
          </a:p>
          <a:p>
            <a:r>
              <a:rPr lang="en-IN" sz="1100" b="0" i="0" u="none" strike="noStrike" baseline="0">
                <a:latin typeface="MinionPro-Regular"/>
              </a:rPr>
              <a:t>The next step involves decisions regarding the training techniques to be used in the programme. Based on the training needs and goals, an appropriate training method should be chosen to achieve the desired results. Though there are several techniques available to trainthe participants, each technique is unique and there are definite differences existing among these techniques about how well each one serves the various objectives. Broadly, these techniques are classified into two categories. These are: on- the-job training methods and offthe- job training methods. On-the-job training means imparting real-time training at the work spot, even while doing the actual job. Off-the-job training means training at a place away from the work spot and in formal classrooms. (The methods of training have been discussed later in the chapter in detail.)</a:t>
            </a:r>
          </a:p>
          <a:p>
            <a:r>
              <a:rPr lang="en-US" sz="1100" b="1" i="0" u="none" strike="noStrike" baseline="0">
                <a:latin typeface="HelveticaNeueLTStd-Blk"/>
              </a:rPr>
              <a:t>Identifying the Trainer</a:t>
            </a:r>
          </a:p>
          <a:p>
            <a:r>
              <a:rPr lang="en-IN" sz="1100" b="0" i="0" u="none" strike="noStrike" baseline="0">
                <a:latin typeface="MinionPro-Regular"/>
              </a:rPr>
              <a:t>Once the training method has been decided, the next important step is selecting and training the trainers for the programme. This is a critical step because the success of the whole training effort relies greatly upon the competency and ability of the trainers. The tasks of designing, organizing, implementing and pre- and post-assessment of the training process are usually entrusted only to these trainers. They must be adequately competent, knowledgeable and mature people with effective communication skills. They must also be familiar with the company’s philosophy, objectives, structure, culture and the specific purposes of the </a:t>
            </a:r>
            <a:r>
              <a:rPr lang="en-US" sz="1100" b="0" i="0" u="none" strike="noStrike" baseline="0">
                <a:latin typeface="MinionPro-Regular"/>
              </a:rPr>
              <a:t>training programme.</a:t>
            </a:r>
            <a:endParaRPr lang="en-US" sz="1100"/>
          </a:p>
        </p:txBody>
      </p:sp>
    </p:spTree>
    <p:extLst>
      <p:ext uri="{BB962C8B-B14F-4D97-AF65-F5344CB8AC3E}">
        <p14:creationId xmlns:p14="http://schemas.microsoft.com/office/powerpoint/2010/main" val="28909265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98ED85F-DCEE-4B50-802E-71A6E3E12B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alpha val="14000"/>
            </a:schemeClr>
          </a:solidFill>
          <a:ln w="127000" cap="sq" cmpd="thinThick">
            <a:solidFill>
              <a:schemeClr val="tx1">
                <a:lumMod val="85000"/>
                <a:lumOff val="15000"/>
                <a:alpha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FE95CD4-94BD-4EDE-828A-00C9EBF01412}"/>
              </a:ext>
            </a:extLst>
          </p:cNvPr>
          <p:cNvSpPr>
            <a:spLocks noGrp="1"/>
          </p:cNvSpPr>
          <p:nvPr>
            <p:ph type="title"/>
          </p:nvPr>
        </p:nvSpPr>
        <p:spPr>
          <a:xfrm>
            <a:off x="838200" y="631825"/>
            <a:ext cx="10515600" cy="1325563"/>
          </a:xfrm>
        </p:spPr>
        <p:txBody>
          <a:bodyPr>
            <a:normAutofit/>
          </a:bodyPr>
          <a:lstStyle/>
          <a:p>
            <a:r>
              <a:rPr lang="en-IN" b="1" i="0" u="none" strike="noStrike" baseline="0">
                <a:latin typeface="HelveticaNeueLTStd-Blk"/>
              </a:rPr>
              <a:t>Steps in an Employee Training Process</a:t>
            </a:r>
            <a:endParaRPr lang="en-US" dirty="0"/>
          </a:p>
        </p:txBody>
      </p:sp>
      <p:sp>
        <p:nvSpPr>
          <p:cNvPr id="3" name="Content Placeholder 2">
            <a:extLst>
              <a:ext uri="{FF2B5EF4-FFF2-40B4-BE49-F238E27FC236}">
                <a16:creationId xmlns:a16="http://schemas.microsoft.com/office/drawing/2014/main" id="{1C58804F-215D-4D09-8561-AF3DC7302EB1}"/>
              </a:ext>
            </a:extLst>
          </p:cNvPr>
          <p:cNvSpPr>
            <a:spLocks noGrp="1"/>
          </p:cNvSpPr>
          <p:nvPr>
            <p:ph idx="1"/>
          </p:nvPr>
        </p:nvSpPr>
        <p:spPr>
          <a:xfrm>
            <a:off x="838200" y="2057400"/>
            <a:ext cx="10515600" cy="3871762"/>
          </a:xfrm>
        </p:spPr>
        <p:txBody>
          <a:bodyPr>
            <a:normAutofit/>
          </a:bodyPr>
          <a:lstStyle/>
          <a:p>
            <a:pPr marL="0" indent="0">
              <a:buNone/>
            </a:pPr>
            <a:r>
              <a:rPr lang="en-US" sz="1700" b="1" i="0" u="none" strike="noStrike" baseline="0">
                <a:latin typeface="HelveticaNeueLTStd-Blk"/>
              </a:rPr>
              <a:t>Implementing the Training Programme</a:t>
            </a:r>
          </a:p>
          <a:p>
            <a:r>
              <a:rPr lang="en-IN" sz="1700" b="0" i="0" u="none" strike="noStrike" baseline="0">
                <a:latin typeface="MinionPro-Regular"/>
              </a:rPr>
              <a:t>Once the training methods and trainers have been decided, the next step is the actual implementation of the training programme. For successful implementation, some of the prerequisites are the convenience of location, the comfortableness of the training facilities, the quality and adequacy of the provided materials, and the timing and duration of the programme. Similarly, frequent interaction between the trainers and the trainees can also be encouraged to ensure their involvement in the training process.</a:t>
            </a:r>
          </a:p>
          <a:p>
            <a:pPr marL="0" indent="0">
              <a:buNone/>
            </a:pPr>
            <a:r>
              <a:rPr lang="en-IN" sz="1700" b="1" i="0" u="none" strike="noStrike" baseline="0">
                <a:latin typeface="HelveticaNeueLTStd-Blk"/>
              </a:rPr>
              <a:t>Evaluation of the Training Programme</a:t>
            </a:r>
          </a:p>
          <a:p>
            <a:r>
              <a:rPr lang="en-IN" sz="1700" b="0" i="0" u="none" strike="noStrike" baseline="0">
                <a:latin typeface="MinionPro-Regular"/>
              </a:rPr>
              <a:t>This is the final step in an employee training process. For an effective evaluation, it is essential to pre-assess the attributes to be emphasized in the training like the knowledge, skills and attitude of the employees ahead of the training programme. Understandably, an evaluation of these attributes after the training will facilitate a meaningful comparison to determine the effectiveness of the training programme. The absence of such facilities for comparison will make it difficult to evaluate the utility of the training programme for the trainees. Hence, it is imperative that the training efforts be documented to demonstrate that training provides a valuable service. (See the section on training evaluation.)</a:t>
            </a:r>
            <a:endParaRPr lang="en-US" sz="1700"/>
          </a:p>
        </p:txBody>
      </p:sp>
    </p:spTree>
    <p:extLst>
      <p:ext uri="{BB962C8B-B14F-4D97-AF65-F5344CB8AC3E}">
        <p14:creationId xmlns:p14="http://schemas.microsoft.com/office/powerpoint/2010/main" val="14342172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707FC24-6981-43D9-B525-C7832BA22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11449"/>
            <a:ext cx="4332307" cy="6179552"/>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B7768D5-C6CD-47B8-98B3-1FFE059A684A}"/>
              </a:ext>
            </a:extLst>
          </p:cNvPr>
          <p:cNvSpPr>
            <a:spLocks noGrp="1"/>
          </p:cNvSpPr>
          <p:nvPr>
            <p:ph type="title"/>
          </p:nvPr>
        </p:nvSpPr>
        <p:spPr>
          <a:xfrm>
            <a:off x="742950" y="742951"/>
            <a:ext cx="3476625" cy="4962524"/>
          </a:xfrm>
        </p:spPr>
        <p:txBody>
          <a:bodyPr vert="horz" lIns="91440" tIns="45720" rIns="91440" bIns="45720" rtlCol="0" anchor="ctr">
            <a:normAutofit/>
          </a:bodyPr>
          <a:lstStyle/>
          <a:p>
            <a:pPr algn="ctr"/>
            <a:r>
              <a:rPr lang="en-US" sz="4800" b="1" i="0" u="none" strike="noStrike" kern="1200" baseline="0">
                <a:solidFill>
                  <a:srgbClr val="FFFFFF"/>
                </a:solidFill>
                <a:latin typeface="+mj-lt"/>
                <a:ea typeface="+mj-ea"/>
                <a:cs typeface="+mj-cs"/>
              </a:rPr>
              <a:t>Methods of Training</a:t>
            </a:r>
            <a:endParaRPr lang="en-US" sz="4800" kern="1200">
              <a:solidFill>
                <a:srgbClr val="FFFFFF"/>
              </a:solidFill>
              <a:latin typeface="+mj-lt"/>
              <a:ea typeface="+mj-ea"/>
              <a:cs typeface="+mj-cs"/>
            </a:endParaRPr>
          </a:p>
        </p:txBody>
      </p:sp>
      <p:pic>
        <p:nvPicPr>
          <p:cNvPr id="5" name="Content Placeholder 4">
            <a:extLst>
              <a:ext uri="{FF2B5EF4-FFF2-40B4-BE49-F238E27FC236}">
                <a16:creationId xmlns:a16="http://schemas.microsoft.com/office/drawing/2014/main" id="{C31422FD-6207-4618-97F1-54D9809F422D}"/>
              </a:ext>
            </a:extLst>
          </p:cNvPr>
          <p:cNvPicPr>
            <a:picLocks noGrp="1" noChangeAspect="1"/>
          </p:cNvPicPr>
          <p:nvPr>
            <p:ph idx="1"/>
          </p:nvPr>
        </p:nvPicPr>
        <p:blipFill>
          <a:blip r:embed="rId2"/>
          <a:stretch>
            <a:fillRect/>
          </a:stretch>
        </p:blipFill>
        <p:spPr>
          <a:xfrm>
            <a:off x="5879800" y="492573"/>
            <a:ext cx="5101589" cy="5880796"/>
          </a:xfrm>
          <a:prstGeom prst="rect">
            <a:avLst/>
          </a:prstGeom>
        </p:spPr>
      </p:pic>
    </p:spTree>
    <p:extLst>
      <p:ext uri="{BB962C8B-B14F-4D97-AF65-F5344CB8AC3E}">
        <p14:creationId xmlns:p14="http://schemas.microsoft.com/office/powerpoint/2010/main" val="28981618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88333BA-AE6E-427A-9B16-A39C8073F4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F98ED85F-DCEE-4B50-802E-71A6E3E12B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bg1"/>
          </a:solidFill>
          <a:ln w="127000" cap="sq" cmpd="thinThick">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CC9A565-9C9D-419B-8132-728AFE609822}"/>
              </a:ext>
            </a:extLst>
          </p:cNvPr>
          <p:cNvSpPr>
            <a:spLocks noGrp="1"/>
          </p:cNvSpPr>
          <p:nvPr>
            <p:ph type="title"/>
          </p:nvPr>
        </p:nvSpPr>
        <p:spPr>
          <a:xfrm>
            <a:off x="838200" y="631825"/>
            <a:ext cx="10515600" cy="1325563"/>
          </a:xfrm>
        </p:spPr>
        <p:txBody>
          <a:bodyPr>
            <a:normAutofit/>
          </a:bodyPr>
          <a:lstStyle/>
          <a:p>
            <a:r>
              <a:rPr lang="en-US" b="1" i="0" u="none" strike="noStrike" baseline="0">
                <a:latin typeface="HelveticaNeueLTStd-Blk"/>
              </a:rPr>
              <a:t>Methods of Training</a:t>
            </a:r>
            <a:endParaRPr lang="en-US" dirty="0"/>
          </a:p>
        </p:txBody>
      </p:sp>
      <p:sp>
        <p:nvSpPr>
          <p:cNvPr id="3" name="Content Placeholder 2">
            <a:extLst>
              <a:ext uri="{FF2B5EF4-FFF2-40B4-BE49-F238E27FC236}">
                <a16:creationId xmlns:a16="http://schemas.microsoft.com/office/drawing/2014/main" id="{F32A60C5-BC54-4DB0-AE33-69035E4A85DF}"/>
              </a:ext>
            </a:extLst>
          </p:cNvPr>
          <p:cNvSpPr>
            <a:spLocks noGrp="1"/>
          </p:cNvSpPr>
          <p:nvPr>
            <p:ph idx="1"/>
          </p:nvPr>
        </p:nvSpPr>
        <p:spPr>
          <a:xfrm>
            <a:off x="838200" y="2057400"/>
            <a:ext cx="10515600" cy="3871762"/>
          </a:xfrm>
        </p:spPr>
        <p:txBody>
          <a:bodyPr>
            <a:normAutofit/>
          </a:bodyPr>
          <a:lstStyle/>
          <a:p>
            <a:pPr marL="0" indent="0">
              <a:buNone/>
            </a:pPr>
            <a:r>
              <a:rPr lang="en-US" sz="1900" b="1" i="0" u="none" strike="noStrike" baseline="0">
                <a:latin typeface="HelveticaNeueLTStd-Blk"/>
              </a:rPr>
              <a:t>On-the-job Training Methods</a:t>
            </a:r>
          </a:p>
          <a:p>
            <a:r>
              <a:rPr lang="en-IN" sz="1900" b="0" i="0" u="none" strike="noStrike" baseline="0">
                <a:latin typeface="MinionPro-Regular"/>
              </a:rPr>
              <a:t>It is a method in which employees learn their job by actually doing it. This type of training is usually practised on a day-to-day basis along with or as part of the job. The basic idea behind the adoption of this kind of training is to transfer the skills and knowledge from a highly competent and experienced employee to a new one, while sustaining the productivity of both. Almost every new employee gets on-the-job training to become skilled at his job. In many organizations, on-the-job training may be the only one available. 10 The various kinds of on-the-job training have been explained as follows.</a:t>
            </a:r>
          </a:p>
          <a:p>
            <a:r>
              <a:rPr lang="en-US" sz="1900" b="1" i="0" u="none" strike="noStrike" baseline="0">
                <a:latin typeface="HelveticaNeueLTStd-Bd"/>
              </a:rPr>
              <a:t>Apprenticeship Training</a:t>
            </a:r>
            <a:endParaRPr lang="en-IN" sz="1900">
              <a:latin typeface="MinionPro-Regular"/>
            </a:endParaRPr>
          </a:p>
          <a:p>
            <a:r>
              <a:rPr lang="en-US" sz="1900" b="1" i="0" u="none" strike="noStrike" baseline="0">
                <a:latin typeface="HelveticaNeueLTStd-Bd"/>
              </a:rPr>
              <a:t>Job Rotation</a:t>
            </a:r>
          </a:p>
          <a:p>
            <a:r>
              <a:rPr lang="en-US" sz="1900" b="1" i="0" u="none" strike="noStrike" baseline="0">
                <a:latin typeface="HelveticaNeueLTStd-Bd"/>
              </a:rPr>
              <a:t>Internship and Assistantship</a:t>
            </a:r>
            <a:endParaRPr lang="en-US" sz="1900" b="1">
              <a:latin typeface="HelveticaNeueLTStd-Bd"/>
            </a:endParaRPr>
          </a:p>
          <a:p>
            <a:r>
              <a:rPr lang="en-US" sz="1900" b="1" i="0" u="none" strike="noStrike" baseline="0">
                <a:latin typeface="HelveticaNeueLTStd-Bd"/>
              </a:rPr>
              <a:t>Job Instruction Training</a:t>
            </a:r>
            <a:endParaRPr lang="en-US" sz="1900"/>
          </a:p>
        </p:txBody>
      </p:sp>
    </p:spTree>
    <p:extLst>
      <p:ext uri="{BB962C8B-B14F-4D97-AF65-F5344CB8AC3E}">
        <p14:creationId xmlns:p14="http://schemas.microsoft.com/office/powerpoint/2010/main" val="32982994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404040"/>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A67B5B4-3A24-436E-B663-1B2EBFF8A0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12192000" cy="6861324"/>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13">
            <a:extLst>
              <a:ext uri="{FF2B5EF4-FFF2-40B4-BE49-F238E27FC236}">
                <a16:creationId xmlns:a16="http://schemas.microsoft.com/office/drawing/2014/main" id="{987FDF89-C993-41F4-A1B8-DBAFF16008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1786754" cy="6858000"/>
          </a:xfrm>
          <a:custGeom>
            <a:avLst/>
            <a:gdLst>
              <a:gd name="connsiteX0" fmla="*/ 0 w 11786754"/>
              <a:gd name="connsiteY0" fmla="*/ 0 h 6858000"/>
              <a:gd name="connsiteX1" fmla="*/ 8610600 w 11786754"/>
              <a:gd name="connsiteY1" fmla="*/ 0 h 6858000"/>
              <a:gd name="connsiteX2" fmla="*/ 11786754 w 11786754"/>
              <a:gd name="connsiteY2" fmla="*/ 6858000 h 6858000"/>
              <a:gd name="connsiteX3" fmla="*/ 0 w 1178675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786754" h="6858000">
                <a:moveTo>
                  <a:pt x="0" y="0"/>
                </a:moveTo>
                <a:lnTo>
                  <a:pt x="8610600" y="0"/>
                </a:lnTo>
                <a:lnTo>
                  <a:pt x="11786754" y="6858000"/>
                </a:lnTo>
                <a:lnTo>
                  <a:pt x="0" y="6858000"/>
                </a:lnTo>
                <a:close/>
              </a:path>
            </a:pathLst>
          </a:custGeom>
          <a:solidFill>
            <a:srgbClr val="000000">
              <a:alpha val="2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11">
            <a:extLst>
              <a:ext uri="{FF2B5EF4-FFF2-40B4-BE49-F238E27FC236}">
                <a16:creationId xmlns:a16="http://schemas.microsoft.com/office/drawing/2014/main" id="{64E585EA-75FD-4025-8270-F66A58A15C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581400" cy="6858000"/>
          </a:xfrm>
          <a:custGeom>
            <a:avLst/>
            <a:gdLst>
              <a:gd name="connsiteX0" fmla="*/ 0 w 3581400"/>
              <a:gd name="connsiteY0" fmla="*/ 0 h 6858000"/>
              <a:gd name="connsiteX1" fmla="*/ 405246 w 3581400"/>
              <a:gd name="connsiteY1" fmla="*/ 0 h 6858000"/>
              <a:gd name="connsiteX2" fmla="*/ 3581400 w 3581400"/>
              <a:gd name="connsiteY2" fmla="*/ 6858000 h 6858000"/>
              <a:gd name="connsiteX3" fmla="*/ 0 w 3581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81400" h="6858000">
                <a:moveTo>
                  <a:pt x="0" y="0"/>
                </a:moveTo>
                <a:lnTo>
                  <a:pt x="405246" y="0"/>
                </a:lnTo>
                <a:lnTo>
                  <a:pt x="3581400" y="6858000"/>
                </a:lnTo>
                <a:lnTo>
                  <a:pt x="0" y="6858000"/>
                </a:lnTo>
                <a:close/>
              </a:path>
            </a:pathLst>
          </a:custGeom>
          <a:solidFill>
            <a:srgbClr val="000000">
              <a:alpha val="2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412E1E10-8B98-45C4-B6EE-67561DDD9808}"/>
              </a:ext>
            </a:extLst>
          </p:cNvPr>
          <p:cNvSpPr>
            <a:spLocks noGrp="1"/>
          </p:cNvSpPr>
          <p:nvPr>
            <p:ph type="title"/>
          </p:nvPr>
        </p:nvSpPr>
        <p:spPr>
          <a:xfrm>
            <a:off x="833002" y="365125"/>
            <a:ext cx="10520702" cy="1325563"/>
          </a:xfrm>
        </p:spPr>
        <p:txBody>
          <a:bodyPr>
            <a:normAutofit/>
          </a:bodyPr>
          <a:lstStyle/>
          <a:p>
            <a:r>
              <a:rPr lang="en-US" b="1" i="0" u="none" strike="noStrike" baseline="0">
                <a:solidFill>
                  <a:srgbClr val="FFFFFF"/>
                </a:solidFill>
                <a:latin typeface="HelveticaNeueLTStd-Blk"/>
              </a:rPr>
              <a:t>Introduction to Training </a:t>
            </a:r>
            <a:endParaRPr lang="en-US">
              <a:solidFill>
                <a:srgbClr val="FFFFFF"/>
              </a:solidFill>
            </a:endParaRPr>
          </a:p>
        </p:txBody>
      </p:sp>
      <p:sp>
        <p:nvSpPr>
          <p:cNvPr id="3" name="Content Placeholder 2">
            <a:extLst>
              <a:ext uri="{FF2B5EF4-FFF2-40B4-BE49-F238E27FC236}">
                <a16:creationId xmlns:a16="http://schemas.microsoft.com/office/drawing/2014/main" id="{A5DC8A07-8136-47FE-B7C5-78697DCA2A06}"/>
              </a:ext>
            </a:extLst>
          </p:cNvPr>
          <p:cNvSpPr>
            <a:spLocks noGrp="1"/>
          </p:cNvSpPr>
          <p:nvPr>
            <p:ph idx="1"/>
          </p:nvPr>
        </p:nvSpPr>
        <p:spPr>
          <a:xfrm>
            <a:off x="838201" y="2022601"/>
            <a:ext cx="10515598" cy="4154361"/>
          </a:xfrm>
        </p:spPr>
        <p:txBody>
          <a:bodyPr>
            <a:normAutofit/>
          </a:bodyPr>
          <a:lstStyle/>
          <a:p>
            <a:r>
              <a:rPr lang="en-IN" sz="1600" b="0" i="0" u="none" strike="noStrike" baseline="0">
                <a:solidFill>
                  <a:srgbClr val="FFFFFF"/>
                </a:solidFill>
                <a:latin typeface="MinionPro-Regular"/>
              </a:rPr>
              <a:t>Training is, essentially, a value-addition activity undertaken by an organization to enrich the value of its core assets, namely, its people. It plays a vital role in enhancing the efficiency, productivity and performance of the employees. It is a learning process that helps employees acquire new knowledge and the skills required to perform their present jobs efficiently. Rapid technological developments and the resultant changes in the production process have compelled the management of various companies to treat training as a continuous process of the organization. In fact, the strategic goals of an organization usually form the basis for its training programmes. Training typically comprises predetermined programmes to achieve the desired performance efficiency at various levels—individual, group and organizational. In simple terms, training is all about making a difference between where the worker stands at present and where he will be after some point of time.</a:t>
            </a:r>
          </a:p>
          <a:p>
            <a:r>
              <a:rPr lang="en-IN" sz="1600" b="0" i="0" u="none" strike="noStrike" baseline="0">
                <a:solidFill>
                  <a:srgbClr val="FFFFFF"/>
                </a:solidFill>
                <a:latin typeface="MinionPro-Regular"/>
              </a:rPr>
              <a:t>Training is usually a short-term skill-development exercise meant for non-managerial employees either to learn a job or to overcome their deficiency in the performance of the present job. The success of any training programme lies in recognizing the training needs within the organization and then designing and implementing training programmes based on those needs in order to carry out a continuous upgradation of knowledge, skills and employee attitudes. In fact, sustained training efforts by an organization usually lead to the creation of a highly competent and motivated workforce that is all set to take on the challenges of performance and productivity. Undeniably, organizations can think of achieving success in the globalized market only when they can ensure that their employees perform to their fullest potential.</a:t>
            </a:r>
            <a:endParaRPr lang="en-US" sz="1600">
              <a:solidFill>
                <a:srgbClr val="FFFFFF"/>
              </a:solidFill>
            </a:endParaRPr>
          </a:p>
        </p:txBody>
      </p:sp>
    </p:spTree>
    <p:extLst>
      <p:ext uri="{BB962C8B-B14F-4D97-AF65-F5344CB8AC3E}">
        <p14:creationId xmlns:p14="http://schemas.microsoft.com/office/powerpoint/2010/main" val="3657994741"/>
      </p:ext>
    </p:extLst>
  </p:cSld>
  <p:clrMapOvr>
    <a:overrideClrMapping bg1="dk1" tx1="lt1" bg2="dk2" tx2="lt2" accent1="accent1" accent2="accent2" accent3="accent3" accent4="accent4" accent5="accent5" accent6="accent6" hlink="hlink" folHlink="folHlink"/>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98ED85F-DCEE-4B50-802E-71A6E3E12B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alpha val="14000"/>
            </a:schemeClr>
          </a:solidFill>
          <a:ln w="127000" cap="sq" cmpd="thinThick">
            <a:solidFill>
              <a:schemeClr val="tx1">
                <a:lumMod val="85000"/>
                <a:lumOff val="15000"/>
                <a:alpha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D70392-04CA-469F-A0ED-36B61AFF83A5}"/>
              </a:ext>
            </a:extLst>
          </p:cNvPr>
          <p:cNvSpPr>
            <a:spLocks noGrp="1"/>
          </p:cNvSpPr>
          <p:nvPr>
            <p:ph type="title"/>
          </p:nvPr>
        </p:nvSpPr>
        <p:spPr>
          <a:xfrm>
            <a:off x="838200" y="631825"/>
            <a:ext cx="10515600" cy="1325563"/>
          </a:xfrm>
        </p:spPr>
        <p:txBody>
          <a:bodyPr>
            <a:normAutofit/>
          </a:bodyPr>
          <a:lstStyle/>
          <a:p>
            <a:pPr algn="ctr"/>
            <a:r>
              <a:rPr lang="en-IN" b="1" i="0" u="none" strike="noStrike" baseline="0">
                <a:latin typeface="MinionPro-Bold"/>
              </a:rPr>
              <a:t>Industry and University Cooperation: Internship Programmes at HUL</a:t>
            </a:r>
            <a:endParaRPr lang="en-US"/>
          </a:p>
        </p:txBody>
      </p:sp>
      <p:cxnSp>
        <p:nvCxnSpPr>
          <p:cNvPr id="10" name="Straight Connector 9">
            <a:extLst>
              <a:ext uri="{FF2B5EF4-FFF2-40B4-BE49-F238E27FC236}">
                <a16:creationId xmlns:a16="http://schemas.microsoft.com/office/drawing/2014/main" id="{E8E35B83-1EC3-4F87-9D54-D863463351B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97636" y="1957388"/>
            <a:ext cx="10396728" cy="0"/>
          </a:xfrm>
          <a:prstGeom prst="line">
            <a:avLst/>
          </a:prstGeom>
          <a:ln w="222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F1958BA6-D530-4C4E-94D0-D257885C7458}"/>
              </a:ext>
            </a:extLst>
          </p:cNvPr>
          <p:cNvSpPr>
            <a:spLocks noGrp="1"/>
          </p:cNvSpPr>
          <p:nvPr>
            <p:ph idx="1"/>
          </p:nvPr>
        </p:nvSpPr>
        <p:spPr>
          <a:xfrm>
            <a:off x="838200" y="2269173"/>
            <a:ext cx="10515600" cy="3659988"/>
          </a:xfrm>
        </p:spPr>
        <p:txBody>
          <a:bodyPr>
            <a:normAutofit/>
          </a:bodyPr>
          <a:lstStyle/>
          <a:p>
            <a:r>
              <a:rPr lang="en-IN" sz="2000" b="0" i="0" u="none" strike="noStrike" baseline="0">
                <a:latin typeface="MinionPro-Regular"/>
              </a:rPr>
              <a:t>Internship is today viewed as a recruitment-cum-training process by many organizations. The organization allows students in higher education to work for it as part of their academic requirement even while pursuing their studies. The purpose of internship is to help the students apply their theoretical knowledge in real-time work situation. This concept has gained importance in</a:t>
            </a:r>
          </a:p>
          <a:p>
            <a:r>
              <a:rPr lang="en-IN" sz="2000" b="0" i="0" u="none" strike="noStrike" baseline="0">
                <a:latin typeface="MinionPro-Regular"/>
              </a:rPr>
              <a:t>Indian industrial organizations and many of them are offering opportunities to students to do their internship </a:t>
            </a:r>
            <a:r>
              <a:rPr lang="en-US" sz="2000" b="0" i="0" u="none" strike="noStrike" baseline="0">
                <a:latin typeface="MinionPro-Regular"/>
              </a:rPr>
              <a:t>programmes with them. </a:t>
            </a:r>
            <a:r>
              <a:rPr lang="en-IN" sz="2000" b="0" i="0" u="none" strike="noStrike" baseline="0">
                <a:latin typeface="MinionPro-Regular"/>
              </a:rPr>
              <a:t>Hindustan Unilever Limited (HUL), a popular fastmoving consumer goods (FMCG) company, has been offering internship for several of its functions like marketing, finance, supply chain management, systems and</a:t>
            </a:r>
          </a:p>
          <a:p>
            <a:r>
              <a:rPr lang="en-IN" sz="2000" b="0" i="0" u="none" strike="noStrike" baseline="0">
                <a:latin typeface="MinionPro-Regular"/>
              </a:rPr>
              <a:t>HR for several years. In HUL’s professional internship programme, the interns normally work as part of a small cross-functional team, on a demanding live business project and in an actual business environment.</a:t>
            </a:r>
          </a:p>
        </p:txBody>
      </p:sp>
    </p:spTree>
    <p:extLst>
      <p:ext uri="{BB962C8B-B14F-4D97-AF65-F5344CB8AC3E}">
        <p14:creationId xmlns:p14="http://schemas.microsoft.com/office/powerpoint/2010/main" val="12153071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0039E974-098E-4F51-90EC-5D3F79B82D8E}"/>
              </a:ext>
            </a:extLst>
          </p:cNvPr>
          <p:cNvSpPr>
            <a:spLocks noGrp="1"/>
          </p:cNvSpPr>
          <p:nvPr>
            <p:ph type="title"/>
          </p:nvPr>
        </p:nvSpPr>
        <p:spPr>
          <a:xfrm>
            <a:off x="838200" y="365125"/>
            <a:ext cx="10515600" cy="1325563"/>
          </a:xfrm>
        </p:spPr>
        <p:txBody>
          <a:bodyPr>
            <a:normAutofit/>
          </a:bodyPr>
          <a:lstStyle/>
          <a:p>
            <a:r>
              <a:rPr lang="en-US" b="1" i="0" u="none" strike="noStrike" baseline="0">
                <a:latin typeface="HelveticaNeueLTStd-Blk"/>
              </a:rPr>
              <a:t>Methods of Training</a:t>
            </a:r>
            <a:endParaRPr lang="en-US" dirty="0"/>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D67E88F-CB31-49D0-BE2B-32D4AF8E90DC}"/>
              </a:ext>
            </a:extLst>
          </p:cNvPr>
          <p:cNvSpPr>
            <a:spLocks noGrp="1"/>
          </p:cNvSpPr>
          <p:nvPr>
            <p:ph idx="1"/>
          </p:nvPr>
        </p:nvSpPr>
        <p:spPr>
          <a:xfrm>
            <a:off x="838200" y="1825625"/>
            <a:ext cx="10515600" cy="4351338"/>
          </a:xfrm>
        </p:spPr>
        <p:txBody>
          <a:bodyPr>
            <a:normAutofit/>
          </a:bodyPr>
          <a:lstStyle/>
          <a:p>
            <a:pPr marL="0" indent="0">
              <a:buNone/>
            </a:pPr>
            <a:r>
              <a:rPr lang="en-US" sz="1800" b="1" i="0" u="none" strike="noStrike" baseline="0">
                <a:latin typeface="HelveticaNeueLTStd-Blk"/>
              </a:rPr>
              <a:t>Off-the-job Training Methods</a:t>
            </a:r>
          </a:p>
          <a:p>
            <a:r>
              <a:rPr lang="en-IN" sz="1800" b="0" i="0" u="none" strike="noStrike" baseline="0">
                <a:latin typeface="MinionPro-Regular"/>
              </a:rPr>
              <a:t>It is a method in which workers are imparted training at a place away from their usual workplace. This place could be a classroom or training centre. The purpose of off-the-job training methods is to minimize the distractions to the trainees. These methods are ideal for teaching the theoretical aspects of the jobs. Off-the-job training methods become critical when on-the-job training involves potential risk to the trainees and others. The following training methods are broadly regarded as instances of off-the-job training methods.</a:t>
            </a:r>
          </a:p>
          <a:p>
            <a:r>
              <a:rPr lang="en-US" sz="1800" b="1" i="0" u="none" strike="noStrike" baseline="0">
                <a:latin typeface="HelveticaNeueLTStd-Bd"/>
              </a:rPr>
              <a:t>Programmed Learning</a:t>
            </a:r>
            <a:endParaRPr lang="en-IN" sz="1800">
              <a:latin typeface="MinionPro-Regular"/>
            </a:endParaRPr>
          </a:p>
          <a:p>
            <a:r>
              <a:rPr lang="en-US" sz="1800" b="1" i="0" u="none" strike="noStrike" baseline="0">
                <a:latin typeface="HelveticaNeueLTStd-Bd"/>
              </a:rPr>
              <a:t>Simulation Method</a:t>
            </a:r>
            <a:endParaRPr lang="en-IN" sz="1800" b="1" i="0" u="none" strike="noStrike" baseline="0">
              <a:latin typeface="MinionPro-Regular"/>
            </a:endParaRPr>
          </a:p>
          <a:p>
            <a:r>
              <a:rPr lang="en-US" sz="1800" b="1" i="0" u="none" strike="noStrike" baseline="0">
                <a:latin typeface="HelveticaNeueLTStd-Bd"/>
              </a:rPr>
              <a:t>Laboratory Training</a:t>
            </a:r>
            <a:endParaRPr lang="en-IN" sz="1800" b="1">
              <a:latin typeface="MinionPro-Regular"/>
            </a:endParaRPr>
          </a:p>
          <a:p>
            <a:r>
              <a:rPr lang="en-US" sz="1800" b="1" i="0" u="none" strike="noStrike" baseline="0">
                <a:latin typeface="HelveticaNeueLTStd-Bd"/>
              </a:rPr>
              <a:t>Case Study Method</a:t>
            </a:r>
            <a:endParaRPr lang="en-IN" sz="1800" b="1" i="0" u="none" strike="noStrike" baseline="0">
              <a:latin typeface="MinionPro-Regular"/>
            </a:endParaRPr>
          </a:p>
          <a:p>
            <a:r>
              <a:rPr lang="en-US" sz="1800" b="1" i="0" u="none" strike="noStrike" baseline="0">
                <a:latin typeface="HelveticaNeueLTStd-Bd"/>
              </a:rPr>
              <a:t>Lecture Method</a:t>
            </a:r>
          </a:p>
          <a:p>
            <a:r>
              <a:rPr lang="en-US" sz="1800" b="1" i="0" u="none" strike="noStrike" baseline="0">
                <a:latin typeface="HelveticaNeueLTStd-Bd"/>
              </a:rPr>
              <a:t>Role-playing</a:t>
            </a:r>
          </a:p>
          <a:p>
            <a:r>
              <a:rPr lang="en-US" sz="1800" b="1" i="0" u="none" strike="noStrike" baseline="0">
                <a:latin typeface="HelveticaNeueLTStd-Bd"/>
              </a:rPr>
              <a:t>Video-conferencing</a:t>
            </a:r>
            <a:endParaRPr lang="en-US" sz="1800"/>
          </a:p>
        </p:txBody>
      </p:sp>
    </p:spTree>
    <p:extLst>
      <p:ext uri="{BB962C8B-B14F-4D97-AF65-F5344CB8AC3E}">
        <p14:creationId xmlns:p14="http://schemas.microsoft.com/office/powerpoint/2010/main" val="249308320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29CEBA-07D2-400E-A222-6085B41B1A36}"/>
              </a:ext>
            </a:extLst>
          </p:cNvPr>
          <p:cNvSpPr>
            <a:spLocks noGrp="1"/>
          </p:cNvSpPr>
          <p:nvPr>
            <p:ph type="title"/>
          </p:nvPr>
        </p:nvSpPr>
        <p:spPr/>
        <p:txBody>
          <a:bodyPr/>
          <a:lstStyle/>
          <a:p>
            <a:r>
              <a:rPr lang="en-US" sz="4400" b="1" i="0" u="none" strike="noStrike" baseline="0" dirty="0">
                <a:latin typeface="HelveticaNeueLTStd-Blk"/>
              </a:rPr>
              <a:t>Audio-visual Aids in Training</a:t>
            </a:r>
            <a:br>
              <a:rPr lang="en-US" sz="4400" b="1" i="0" u="none" strike="noStrike" baseline="0" dirty="0">
                <a:latin typeface="HelveticaNeueLTStd-Blk"/>
              </a:rPr>
            </a:br>
            <a:endParaRPr lang="en-US" dirty="0"/>
          </a:p>
        </p:txBody>
      </p:sp>
      <p:sp>
        <p:nvSpPr>
          <p:cNvPr id="3" name="Content Placeholder 2">
            <a:extLst>
              <a:ext uri="{FF2B5EF4-FFF2-40B4-BE49-F238E27FC236}">
                <a16:creationId xmlns:a16="http://schemas.microsoft.com/office/drawing/2014/main" id="{24CCDAE2-975E-4AFE-8ED7-A55589C3FD91}"/>
              </a:ext>
            </a:extLst>
          </p:cNvPr>
          <p:cNvSpPr>
            <a:spLocks noGrp="1"/>
          </p:cNvSpPr>
          <p:nvPr>
            <p:ph idx="1"/>
          </p:nvPr>
        </p:nvSpPr>
        <p:spPr/>
        <p:txBody>
          <a:bodyPr>
            <a:normAutofit/>
          </a:bodyPr>
          <a:lstStyle/>
          <a:p>
            <a:pPr algn="l"/>
            <a:r>
              <a:rPr lang="en-IN" sz="1800" b="0" i="0" u="none" strike="noStrike" baseline="0" dirty="0">
                <a:latin typeface="MinionPro-Regular"/>
              </a:rPr>
              <a:t>Audio-visual aids such as television, audiotapes, videotapes, films, video-conferencing and presentations are effectively and extensively used in training to enhance the efficacy of the training process. These techniques make a wide variety of realistic illustrations of job conditions and situations available to the trainees within a short span of time. For instance, the Ford Company extensively uses audio-visual techniques while conducting dealer training sessions to simulate problems like customer complaints and sample reactions to such problems. </a:t>
            </a:r>
          </a:p>
          <a:p>
            <a:pPr algn="l"/>
            <a:r>
              <a:rPr lang="en-IN" sz="1800" b="0" i="0" u="none" strike="noStrike" baseline="0" dirty="0">
                <a:latin typeface="MinionPro-Regular"/>
              </a:rPr>
              <a:t>The merits of technology-based training are: (</a:t>
            </a:r>
            <a:r>
              <a:rPr lang="en-IN" sz="1800" b="0" i="0" u="none" strike="noStrike" baseline="0" dirty="0" err="1">
                <a:latin typeface="MinionPro-Regular"/>
              </a:rPr>
              <a:t>i</a:t>
            </a:r>
            <a:r>
              <a:rPr lang="en-IN" sz="1800" b="0" i="0" u="none" strike="noStrike" baseline="0" dirty="0">
                <a:latin typeface="MinionPro-Regular"/>
              </a:rPr>
              <a:t>) It is more interesting and appealing to the trainees than the conventional training methods because of its multimedia effects. (ii) The quality and substance of the presentation will remain the same for all training groups. (iii) Such training is free from the problems of trainer fatigue or availability. (iv) The preparation of the subject matter and materials is usually a one-time affair. The limitations of this method are: (</a:t>
            </a:r>
            <a:r>
              <a:rPr lang="en-IN" sz="1800" b="0" i="0" u="none" strike="noStrike" baseline="0" dirty="0" err="1">
                <a:latin typeface="MinionPro-Regular"/>
              </a:rPr>
              <a:t>i</a:t>
            </a:r>
            <a:r>
              <a:rPr lang="en-IN" sz="1800" b="0" i="0" u="none" strike="noStrike" baseline="0" dirty="0">
                <a:latin typeface="MinionPro-Regular"/>
              </a:rPr>
              <a:t>) Audio-visuals are usually more costly than the traditional training methods. (ii) It may cause problems of one-way communication, monologue and listener boredom. (iii) It lacks the flexibility and personal relationship normally found in the training process.</a:t>
            </a:r>
            <a:endParaRPr lang="en-US" dirty="0"/>
          </a:p>
        </p:txBody>
      </p:sp>
    </p:spTree>
    <p:extLst>
      <p:ext uri="{BB962C8B-B14F-4D97-AF65-F5344CB8AC3E}">
        <p14:creationId xmlns:p14="http://schemas.microsoft.com/office/powerpoint/2010/main" val="24285042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026BF9-9726-4856-BD08-7F3E97815E76}"/>
              </a:ext>
            </a:extLst>
          </p:cNvPr>
          <p:cNvSpPr>
            <a:spLocks noGrp="1"/>
          </p:cNvSpPr>
          <p:nvPr>
            <p:ph type="title"/>
          </p:nvPr>
        </p:nvSpPr>
        <p:spPr/>
        <p:txBody>
          <a:bodyPr/>
          <a:lstStyle/>
          <a:p>
            <a:r>
              <a:rPr lang="en-IN" sz="4400" b="1" i="0" u="none" strike="noStrike" baseline="0" dirty="0">
                <a:latin typeface="HelveticaNeueLTStd-Blk"/>
              </a:rPr>
              <a:t>Evaluation of a Training Programme</a:t>
            </a:r>
            <a:br>
              <a:rPr lang="en-IN" sz="4400" b="1" i="0" u="none" strike="noStrike" baseline="0" dirty="0">
                <a:latin typeface="HelveticaNeueLTStd-Blk"/>
              </a:rPr>
            </a:br>
            <a:endParaRPr lang="en-US" dirty="0"/>
          </a:p>
        </p:txBody>
      </p:sp>
      <p:sp>
        <p:nvSpPr>
          <p:cNvPr id="3" name="Content Placeholder 2">
            <a:extLst>
              <a:ext uri="{FF2B5EF4-FFF2-40B4-BE49-F238E27FC236}">
                <a16:creationId xmlns:a16="http://schemas.microsoft.com/office/drawing/2014/main" id="{F0EA72BE-FF21-4E09-B321-12372D5CD145}"/>
              </a:ext>
            </a:extLst>
          </p:cNvPr>
          <p:cNvSpPr>
            <a:spLocks noGrp="1"/>
          </p:cNvSpPr>
          <p:nvPr>
            <p:ph idx="1"/>
          </p:nvPr>
        </p:nvSpPr>
        <p:spPr/>
        <p:txBody>
          <a:bodyPr>
            <a:normAutofit lnSpcReduction="10000"/>
          </a:bodyPr>
          <a:lstStyle/>
          <a:p>
            <a:pPr algn="l"/>
            <a:r>
              <a:rPr lang="en-IN" sz="1800" b="0" i="0" u="none" strike="noStrike" baseline="0" dirty="0">
                <a:latin typeface="MinionPro-Regular"/>
              </a:rPr>
              <a:t>Evaluation is the last stage in the process of a training programme. It is an integrated part of training. Evaluation implies the comparison of training objectives with the learning outcomes of the trainees to determine the extent of the accomplishment of goals. It is necessary for any organization to assess the learning outcome of the training programme systematically. A provision must exist in the training process to evaluate its efficacy systematically. This is because the training process involves significant cost commitment on the part of the organization and requires financial evaluation in cost–benefit terms. Besides, training, being a continuous process, requires regular interventions for improvements and changes in order to achieve better efficiency.</a:t>
            </a:r>
          </a:p>
          <a:p>
            <a:pPr algn="l"/>
            <a:r>
              <a:rPr lang="en-IN" sz="1800" b="0" i="0" u="none" strike="noStrike" baseline="0" dirty="0">
                <a:latin typeface="MinionPro-Regular"/>
              </a:rPr>
              <a:t>Finally, evaluation ensures better control over the whole process since it enables the organization to decide whether to continue the training programme in the future. The main purposes of the evaluation of training are listed as: (</a:t>
            </a:r>
            <a:r>
              <a:rPr lang="en-IN" sz="1800" b="0" i="0" u="none" strike="noStrike" baseline="0" dirty="0" err="1">
                <a:latin typeface="MinionPro-Regular"/>
              </a:rPr>
              <a:t>i</a:t>
            </a:r>
            <a:r>
              <a:rPr lang="en-IN" sz="1800" b="0" i="0" u="none" strike="noStrike" baseline="0" dirty="0">
                <a:latin typeface="MinionPro-Regular"/>
              </a:rPr>
              <a:t>) deciding if a programme should be continued, (ii) deciding if a programme should be modified, and (iii) determining the value of training. </a:t>
            </a:r>
          </a:p>
          <a:p>
            <a:pPr algn="l"/>
            <a:r>
              <a:rPr lang="en-IN" sz="1800" b="0" i="0" u="none" strike="noStrike" baseline="0" dirty="0">
                <a:latin typeface="MinionPro-Regular"/>
              </a:rPr>
              <a:t>The evaluation process is explained as “any attempt to obtain information (feedback) on the effects of a training programme and to assess the value of the training in the light of that </a:t>
            </a:r>
            <a:r>
              <a:rPr lang="en-US" sz="1800" b="0" i="0" u="none" strike="noStrike" baseline="0" dirty="0">
                <a:latin typeface="MinionPro-Regular"/>
              </a:rPr>
              <a:t>information”. A proper evaluation requires sufficient information to assess the trainees’ performance </a:t>
            </a:r>
            <a:r>
              <a:rPr lang="en-IN" sz="1800" b="0" i="0" u="none" strike="noStrike" baseline="0" dirty="0">
                <a:latin typeface="MinionPro-Regular"/>
              </a:rPr>
              <a:t>and progress in the course of training accurately. In the first stage, an organization should decide how it should gather the necessary information. It is also called designing of the evaluation process. </a:t>
            </a:r>
            <a:endParaRPr lang="en-US" dirty="0"/>
          </a:p>
        </p:txBody>
      </p:sp>
    </p:spTree>
    <p:extLst>
      <p:ext uri="{BB962C8B-B14F-4D97-AF65-F5344CB8AC3E}">
        <p14:creationId xmlns:p14="http://schemas.microsoft.com/office/powerpoint/2010/main" val="126968365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664284-C30B-4EFA-BCDA-6FAEEF1D4ED6}"/>
              </a:ext>
            </a:extLst>
          </p:cNvPr>
          <p:cNvSpPr>
            <a:spLocks noGrp="1"/>
          </p:cNvSpPr>
          <p:nvPr>
            <p:ph type="title"/>
          </p:nvPr>
        </p:nvSpPr>
        <p:spPr>
          <a:xfrm>
            <a:off x="1653363" y="365760"/>
            <a:ext cx="9367203" cy="1188720"/>
          </a:xfrm>
        </p:spPr>
        <p:txBody>
          <a:bodyPr>
            <a:normAutofit/>
          </a:bodyPr>
          <a:lstStyle/>
          <a:p>
            <a:r>
              <a:rPr lang="en-US" b="1" i="0" u="none" strike="noStrike" baseline="0">
                <a:latin typeface="HelveticaNeueLTStd-Blk"/>
              </a:rPr>
              <a:t>Design of Evaluation Studies</a:t>
            </a:r>
            <a:endParaRPr lang="en-US" dirty="0"/>
          </a:p>
        </p:txBody>
      </p:sp>
      <p:sp>
        <p:nvSpPr>
          <p:cNvPr id="8" name="Freeform: Shape 7">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764099"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Freeform: Shape 9">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691640"/>
            <a:ext cx="12191999"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Freeform: Shape 11">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971654"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Content Placeholder 2">
            <a:extLst>
              <a:ext uri="{FF2B5EF4-FFF2-40B4-BE49-F238E27FC236}">
                <a16:creationId xmlns:a16="http://schemas.microsoft.com/office/drawing/2014/main" id="{2846B122-930A-4AAA-B8A1-9E407F02677F}"/>
              </a:ext>
            </a:extLst>
          </p:cNvPr>
          <p:cNvSpPr>
            <a:spLocks noGrp="1"/>
          </p:cNvSpPr>
          <p:nvPr>
            <p:ph idx="1"/>
          </p:nvPr>
        </p:nvSpPr>
        <p:spPr>
          <a:xfrm>
            <a:off x="1653363" y="2176272"/>
            <a:ext cx="9367204" cy="4041648"/>
          </a:xfrm>
        </p:spPr>
        <p:txBody>
          <a:bodyPr anchor="t">
            <a:normAutofit/>
          </a:bodyPr>
          <a:lstStyle/>
          <a:p>
            <a:pPr marL="0" indent="0">
              <a:buNone/>
            </a:pPr>
            <a:r>
              <a:rPr lang="en-US" sz="1300" b="1" i="0" u="none" strike="noStrike" baseline="0">
                <a:latin typeface="HelveticaNeueLTStd-Blk"/>
              </a:rPr>
              <a:t>Time Series Design</a:t>
            </a:r>
          </a:p>
          <a:p>
            <a:r>
              <a:rPr lang="en-IN" sz="1300" b="0" i="0" u="none" strike="noStrike" baseline="0">
                <a:latin typeface="MinionPro-Regular"/>
              </a:rPr>
              <a:t>In this design, the process of evaluation starts even before the beginning of the actual training programme. It involves a series of measures before and after the training programme. This process necessitates the conduct of pre-test and post-test of the skill and behaviour of the trainees to collect comparable information. Under this design, predetermined criteria of training like the skills and knowledge of the trainees are assessed before the training programme. After the training, the same criteria are assessed once again to evaluate the trainees’ skills acquisition during the training. This comparison can provide an initial reading of the effectiveness of the training programme. 24 The limitation of this design is that the influence of other events or changes occurring during the same time as that of training, on the performance of the trainees can not be ruled out.</a:t>
            </a:r>
          </a:p>
          <a:p>
            <a:pPr marL="0" indent="0">
              <a:buNone/>
            </a:pPr>
            <a:r>
              <a:rPr lang="en-IN" sz="1300" b="1" i="0" u="none" strike="noStrike" baseline="0">
                <a:latin typeface="HelveticaNeueLTStd-Blk"/>
              </a:rPr>
              <a:t>Pre-test–post-test Control Group Design</a:t>
            </a:r>
          </a:p>
          <a:p>
            <a:r>
              <a:rPr lang="en-IN" sz="1300" b="0" i="0" u="none" strike="noStrike" baseline="0">
                <a:latin typeface="MinionPro-Regular"/>
              </a:rPr>
              <a:t>This method is an extension of the previous one. In this method, the inter-period (before and after training) and the inter-group (between the experimental group and the control group not subjected to any training programme during the same period) comparisons of performance are done to assess the effectiveness of the training programme. The purpose of the inter-group comparison is to eliminate the possibility of the influence of some other events that occur at the same time as the training. This method assesses the pre- and post-training performance of not only the experimental group (that receives the training) but also the control group (that does not) for the same period, that is, exactly after the corresponding work periods. This design makes it possible to determine the extent to which any change in the performance of the experimental group resulted from the training rather than from some organization-wide change like a pay hike that would have affected employees in both groups equally.</a:t>
            </a:r>
            <a:endParaRPr lang="en-US" sz="1300"/>
          </a:p>
        </p:txBody>
      </p:sp>
    </p:spTree>
    <p:extLst>
      <p:ext uri="{BB962C8B-B14F-4D97-AF65-F5344CB8AC3E}">
        <p14:creationId xmlns:p14="http://schemas.microsoft.com/office/powerpoint/2010/main" val="246090835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09B882-C175-4C02-988A-8CC0E681F716}"/>
              </a:ext>
            </a:extLst>
          </p:cNvPr>
          <p:cNvSpPr>
            <a:spLocks noGrp="1"/>
          </p:cNvSpPr>
          <p:nvPr>
            <p:ph type="title"/>
          </p:nvPr>
        </p:nvSpPr>
        <p:spPr>
          <a:xfrm>
            <a:off x="1653363" y="365760"/>
            <a:ext cx="9367203" cy="1188720"/>
          </a:xfrm>
        </p:spPr>
        <p:txBody>
          <a:bodyPr>
            <a:normAutofit/>
          </a:bodyPr>
          <a:lstStyle/>
          <a:p>
            <a:r>
              <a:rPr lang="en-IN" sz="4100" b="1" i="0" u="none" strike="noStrike" baseline="0">
                <a:latin typeface="HelveticaNeueLTStd-Blk"/>
              </a:rPr>
              <a:t>Effects to be Measured in Evaluation</a:t>
            </a:r>
            <a:endParaRPr lang="en-US" sz="4100"/>
          </a:p>
        </p:txBody>
      </p:sp>
      <p:sp>
        <p:nvSpPr>
          <p:cNvPr id="8" name="Freeform: Shape 7">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764099"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Freeform: Shape 9">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691640"/>
            <a:ext cx="12191999"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Freeform: Shape 11">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971654"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Content Placeholder 2">
            <a:extLst>
              <a:ext uri="{FF2B5EF4-FFF2-40B4-BE49-F238E27FC236}">
                <a16:creationId xmlns:a16="http://schemas.microsoft.com/office/drawing/2014/main" id="{6C7F46B8-6A61-4A31-AB8D-C50FC5310E49}"/>
              </a:ext>
            </a:extLst>
          </p:cNvPr>
          <p:cNvSpPr>
            <a:spLocks noGrp="1"/>
          </p:cNvSpPr>
          <p:nvPr>
            <p:ph idx="1"/>
          </p:nvPr>
        </p:nvSpPr>
        <p:spPr>
          <a:xfrm>
            <a:off x="1653363" y="2176272"/>
            <a:ext cx="9367204" cy="4041648"/>
          </a:xfrm>
        </p:spPr>
        <p:txBody>
          <a:bodyPr anchor="t">
            <a:normAutofit/>
          </a:bodyPr>
          <a:lstStyle/>
          <a:p>
            <a:pPr marL="0" indent="0">
              <a:buNone/>
            </a:pPr>
            <a:r>
              <a:rPr lang="en-US" sz="1100" b="1" i="0" u="none" strike="noStrike" baseline="0">
                <a:latin typeface="HelveticaNeueLTStd-Blk"/>
              </a:rPr>
              <a:t>Participants’ Impressions</a:t>
            </a:r>
          </a:p>
          <a:p>
            <a:r>
              <a:rPr lang="en-IN" sz="1100" b="0" i="0" u="none" strike="noStrike" baseline="0">
                <a:latin typeface="MinionPro-Regular"/>
              </a:rPr>
              <a:t>At the first level, the training programme is evaluated by seeking the participants’ opinion about it. The opinion may be in the form of the trainee’s response to the various aspects of the training or of suggestion for improvements. This is the easiest and quickest way to evaluate the training efficacy with the least expense. However, there is a possibility of bias in the response of the trainees as they may be influenced by some other factors like the extent of freedom, the location and the timing.</a:t>
            </a:r>
          </a:p>
          <a:p>
            <a:pPr marL="0" indent="0">
              <a:buNone/>
            </a:pPr>
            <a:r>
              <a:rPr lang="en-US" sz="1100" b="1" i="0" u="none" strike="noStrike" baseline="0">
                <a:latin typeface="HelveticaNeueLTStd-Blk"/>
              </a:rPr>
              <a:t>Learning Level</a:t>
            </a:r>
          </a:p>
          <a:p>
            <a:r>
              <a:rPr lang="en-IN" sz="1100" b="0" i="0" u="none" strike="noStrike" baseline="0">
                <a:latin typeface="MinionPro-Regular"/>
              </a:rPr>
              <a:t>At this level, tests are conducted for trainees to decide what they learned from the programme. The tests should measure the extent of knowledge, skills and concepts acquired by the trainees during the programme. Organizations may use time series design or the pre-test–post-test control group design as an evaluation procedure.</a:t>
            </a:r>
          </a:p>
          <a:p>
            <a:pPr marL="0" indent="0">
              <a:buNone/>
            </a:pPr>
            <a:r>
              <a:rPr lang="en-US" sz="1100" b="1" i="0" u="none" strike="noStrike" baseline="0">
                <a:latin typeface="HelveticaNeueLTStd-Blk"/>
              </a:rPr>
              <a:t>Behavioural Improvements</a:t>
            </a:r>
          </a:p>
          <a:p>
            <a:r>
              <a:rPr lang="en-IN" sz="1100" b="0" i="0" u="none" strike="noStrike" baseline="0">
                <a:latin typeface="MinionPro-Regular"/>
              </a:rPr>
              <a:t>In the next level, training is assessed by finding out whether the training has made any impact on the trainees’ on-the-job behaviour. It evaluates the extent of transfer of the newly acquired skills and knowledge to the job. The best expression of value of training occurs when the learning translates into lasting behavioural change. 26 For example, a manager attending a training programme may appreciate the concept of participatory decision making, but after returning to the job, he may continue with unilateral decision-making practice. Performance appraisal techniques like the 360-degree feedback method are appropriate for measuring </a:t>
            </a:r>
            <a:r>
              <a:rPr lang="en-US" sz="1100" b="0" i="0" u="none" strike="noStrike" baseline="0">
                <a:latin typeface="MinionPro-Regular"/>
              </a:rPr>
              <a:t>behavioural changes after training.</a:t>
            </a:r>
          </a:p>
          <a:p>
            <a:pPr marL="0" indent="0">
              <a:buNone/>
            </a:pPr>
            <a:r>
              <a:rPr lang="en-IN" sz="1100" b="1" i="0" u="none" strike="noStrike" baseline="0">
                <a:latin typeface="HelveticaNeueLTStd-Blk"/>
              </a:rPr>
              <a:t>Accomplishment of Training and Development Objectives</a:t>
            </a:r>
          </a:p>
          <a:p>
            <a:r>
              <a:rPr lang="en-IN" sz="1100" b="0" i="0" u="none" strike="noStrike" baseline="0">
                <a:latin typeface="MinionPro-Regular"/>
              </a:rPr>
              <a:t>In the final phase, training programmes are evaluated to determine the extent to which they have accomplished the specific training objectives and also to know the cost-related behavioural outcomes and their final impact on the performance. This phase also involves ascertaining the final results achieved in terms of training goals. For example, when the industrial safety of the employees becomes the objective of a training programme, the number of industrial accidents before and after training would indicate the extent of accomplishment of the training objectives.</a:t>
            </a:r>
            <a:endParaRPr lang="en-US" sz="1100"/>
          </a:p>
        </p:txBody>
      </p:sp>
    </p:spTree>
    <p:extLst>
      <p:ext uri="{BB962C8B-B14F-4D97-AF65-F5344CB8AC3E}">
        <p14:creationId xmlns:p14="http://schemas.microsoft.com/office/powerpoint/2010/main" val="216820029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92B160-554B-4E55-89F0-588105D23D8D}"/>
              </a:ext>
            </a:extLst>
          </p:cNvPr>
          <p:cNvSpPr>
            <a:spLocks noGrp="1"/>
          </p:cNvSpPr>
          <p:nvPr>
            <p:ph type="title"/>
          </p:nvPr>
        </p:nvSpPr>
        <p:spPr>
          <a:xfrm>
            <a:off x="640080" y="2074363"/>
            <a:ext cx="2752354" cy="2709275"/>
          </a:xfrm>
          <a:prstGeom prst="ellipse">
            <a:avLst/>
          </a:prstGeom>
          <a:solidFill>
            <a:schemeClr val="tx1">
              <a:lumMod val="85000"/>
              <a:lumOff val="15000"/>
            </a:schemeClr>
          </a:solidFill>
          <a:ln w="174625" cmpd="thinThick">
            <a:solidFill>
              <a:schemeClr val="tx1">
                <a:lumMod val="85000"/>
                <a:lumOff val="15000"/>
              </a:schemeClr>
            </a:solidFill>
          </a:ln>
        </p:spPr>
        <p:txBody>
          <a:bodyPr vert="horz" lIns="91440" tIns="45720" rIns="91440" bIns="45720" rtlCol="0" anchor="ctr">
            <a:normAutofit/>
          </a:bodyPr>
          <a:lstStyle/>
          <a:p>
            <a:pPr algn="ctr"/>
            <a:r>
              <a:rPr lang="en-US" sz="2600" b="0" i="1" u="none" strike="noStrike" kern="1200" baseline="0">
                <a:solidFill>
                  <a:schemeClr val="bg1"/>
                </a:solidFill>
                <a:latin typeface="+mj-lt"/>
                <a:ea typeface="+mj-ea"/>
                <a:cs typeface="+mj-cs"/>
              </a:rPr>
              <a:t>Use of evaluation tools</a:t>
            </a:r>
            <a:endParaRPr lang="en-US" sz="2600" kern="1200">
              <a:solidFill>
                <a:schemeClr val="bg1"/>
              </a:solidFill>
              <a:latin typeface="+mj-lt"/>
              <a:ea typeface="+mj-ea"/>
              <a:cs typeface="+mj-cs"/>
            </a:endParaRPr>
          </a:p>
        </p:txBody>
      </p:sp>
      <p:pic>
        <p:nvPicPr>
          <p:cNvPr id="5" name="Content Placeholder 4">
            <a:extLst>
              <a:ext uri="{FF2B5EF4-FFF2-40B4-BE49-F238E27FC236}">
                <a16:creationId xmlns:a16="http://schemas.microsoft.com/office/drawing/2014/main" id="{16128936-73B9-47C0-AFE2-2D2E1CDDD142}"/>
              </a:ext>
            </a:extLst>
          </p:cNvPr>
          <p:cNvPicPr>
            <a:picLocks noGrp="1" noChangeAspect="1"/>
          </p:cNvPicPr>
          <p:nvPr>
            <p:ph idx="1"/>
          </p:nvPr>
        </p:nvPicPr>
        <p:blipFill>
          <a:blip r:embed="rId2"/>
          <a:stretch>
            <a:fillRect/>
          </a:stretch>
        </p:blipFill>
        <p:spPr>
          <a:xfrm>
            <a:off x="4038600" y="1001288"/>
            <a:ext cx="7188199" cy="4852034"/>
          </a:xfrm>
          <a:prstGeom prst="rect">
            <a:avLst/>
          </a:prstGeom>
        </p:spPr>
      </p:pic>
    </p:spTree>
    <p:extLst>
      <p:ext uri="{BB962C8B-B14F-4D97-AF65-F5344CB8AC3E}">
        <p14:creationId xmlns:p14="http://schemas.microsoft.com/office/powerpoint/2010/main" val="14188610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823AC064-BC96-4F32-8AE1-B2FD387548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78068" y="343486"/>
            <a:ext cx="11438793" cy="1844256"/>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itle 6">
            <a:extLst>
              <a:ext uri="{FF2B5EF4-FFF2-40B4-BE49-F238E27FC236}">
                <a16:creationId xmlns:a16="http://schemas.microsoft.com/office/drawing/2014/main" id="{DA288555-5011-43E2-BB02-20513D974D86}"/>
              </a:ext>
            </a:extLst>
          </p:cNvPr>
          <p:cNvSpPr>
            <a:spLocks noGrp="1"/>
          </p:cNvSpPr>
          <p:nvPr>
            <p:ph type="title"/>
          </p:nvPr>
        </p:nvSpPr>
        <p:spPr>
          <a:xfrm>
            <a:off x="526073" y="466578"/>
            <a:ext cx="11139854" cy="930447"/>
          </a:xfrm>
        </p:spPr>
        <p:txBody>
          <a:bodyPr vert="horz" lIns="91440" tIns="45720" rIns="91440" bIns="45720" rtlCol="0" anchor="b">
            <a:normAutofit/>
          </a:bodyPr>
          <a:lstStyle/>
          <a:p>
            <a:pPr algn="ctr"/>
            <a:r>
              <a:rPr lang="en-US" sz="4200" b="0" i="1" u="none" strike="noStrike" kern="1200" baseline="0">
                <a:solidFill>
                  <a:srgbClr val="FFFFFF"/>
                </a:solidFill>
                <a:latin typeface="+mj-lt"/>
                <a:ea typeface="+mj-ea"/>
                <a:cs typeface="+mj-cs"/>
              </a:rPr>
              <a:t>Return on investment as a method of evaluation</a:t>
            </a:r>
            <a:endParaRPr lang="en-US" sz="4200" kern="1200">
              <a:solidFill>
                <a:srgbClr val="FFFFFF"/>
              </a:solidFill>
              <a:latin typeface="+mj-lt"/>
              <a:ea typeface="+mj-ea"/>
              <a:cs typeface="+mj-cs"/>
            </a:endParaRPr>
          </a:p>
        </p:txBody>
      </p:sp>
      <p:cxnSp>
        <p:nvCxnSpPr>
          <p:cNvPr id="18" name="Straight Connector 17">
            <a:extLst>
              <a:ext uri="{FF2B5EF4-FFF2-40B4-BE49-F238E27FC236}">
                <a16:creationId xmlns:a16="http://schemas.microsoft.com/office/drawing/2014/main" id="{7E7C77BC-7138-40B1-A15B-20F57A49462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09800" y="1448631"/>
            <a:ext cx="777240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pic>
        <p:nvPicPr>
          <p:cNvPr id="11" name="Content Placeholder 10">
            <a:extLst>
              <a:ext uri="{FF2B5EF4-FFF2-40B4-BE49-F238E27FC236}">
                <a16:creationId xmlns:a16="http://schemas.microsoft.com/office/drawing/2014/main" id="{40B9940F-4A5B-40B1-91D7-621272E61C54}"/>
              </a:ext>
            </a:extLst>
          </p:cNvPr>
          <p:cNvPicPr>
            <a:picLocks noGrp="1" noChangeAspect="1"/>
          </p:cNvPicPr>
          <p:nvPr>
            <p:ph idx="1"/>
          </p:nvPr>
        </p:nvPicPr>
        <p:blipFill>
          <a:blip r:embed="rId2"/>
          <a:stretch>
            <a:fillRect/>
          </a:stretch>
        </p:blipFill>
        <p:spPr>
          <a:xfrm>
            <a:off x="320040" y="2985401"/>
            <a:ext cx="11496821" cy="3046657"/>
          </a:xfrm>
          <a:prstGeom prst="rect">
            <a:avLst/>
          </a:prstGeom>
        </p:spPr>
      </p:pic>
    </p:spTree>
    <p:extLst>
      <p:ext uri="{BB962C8B-B14F-4D97-AF65-F5344CB8AC3E}">
        <p14:creationId xmlns:p14="http://schemas.microsoft.com/office/powerpoint/2010/main" val="287325552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98ED85F-DCEE-4B50-802E-71A6E3E12B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lumMod val="75000"/>
              <a:lumOff val="25000"/>
            </a:schemeClr>
          </a:solidFill>
          <a:ln w="127000" cap="sq" cmpd="thinThick">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1FD921E-460F-4DD0-82F7-0156483C67C0}"/>
              </a:ext>
            </a:extLst>
          </p:cNvPr>
          <p:cNvSpPr>
            <a:spLocks noGrp="1"/>
          </p:cNvSpPr>
          <p:nvPr>
            <p:ph type="title"/>
          </p:nvPr>
        </p:nvSpPr>
        <p:spPr>
          <a:xfrm>
            <a:off x="838200" y="631825"/>
            <a:ext cx="10515600" cy="1325563"/>
          </a:xfrm>
        </p:spPr>
        <p:txBody>
          <a:bodyPr>
            <a:normAutofit/>
          </a:bodyPr>
          <a:lstStyle/>
          <a:p>
            <a:r>
              <a:rPr lang="en-IN" b="1" i="0" u="none" strike="noStrike" baseline="0">
                <a:solidFill>
                  <a:schemeClr val="bg1"/>
                </a:solidFill>
                <a:latin typeface="HelveticaNeueLTStd-Blk"/>
              </a:rPr>
              <a:t>Conditions Necessary for an Effective </a:t>
            </a:r>
            <a:r>
              <a:rPr lang="en-US" b="1" i="0" u="none" strike="noStrike" baseline="0">
                <a:solidFill>
                  <a:schemeClr val="bg1"/>
                </a:solidFill>
                <a:latin typeface="HelveticaNeueLTStd-Blk"/>
              </a:rPr>
              <a:t>Training Programme</a:t>
            </a:r>
            <a:endParaRPr lang="en-US">
              <a:solidFill>
                <a:schemeClr val="bg1"/>
              </a:solidFill>
            </a:endParaRPr>
          </a:p>
        </p:txBody>
      </p:sp>
      <p:cxnSp>
        <p:nvCxnSpPr>
          <p:cNvPr id="10" name="Straight Connector 9">
            <a:extLst>
              <a:ext uri="{FF2B5EF4-FFF2-40B4-BE49-F238E27FC236}">
                <a16:creationId xmlns:a16="http://schemas.microsoft.com/office/drawing/2014/main" id="{E8E35B83-1EC3-4F87-9D54-D863463351B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97636" y="1957388"/>
            <a:ext cx="1039672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0ACCD08A-95C9-44C9-B2E2-D784C96C1BBD}"/>
              </a:ext>
            </a:extLst>
          </p:cNvPr>
          <p:cNvSpPr>
            <a:spLocks noGrp="1"/>
          </p:cNvSpPr>
          <p:nvPr>
            <p:ph idx="1"/>
          </p:nvPr>
        </p:nvSpPr>
        <p:spPr>
          <a:xfrm>
            <a:off x="838200" y="2269173"/>
            <a:ext cx="10515600" cy="3659988"/>
          </a:xfrm>
        </p:spPr>
        <p:txBody>
          <a:bodyPr>
            <a:normAutofit/>
          </a:bodyPr>
          <a:lstStyle/>
          <a:p>
            <a:pPr marL="0" indent="0">
              <a:buNone/>
            </a:pPr>
            <a:r>
              <a:rPr lang="en-US" sz="1500" b="1" i="0" u="none" strike="noStrike" baseline="0">
                <a:solidFill>
                  <a:schemeClr val="bg1"/>
                </a:solidFill>
                <a:latin typeface="HelveticaNeueLTStd-Blk"/>
              </a:rPr>
              <a:t>Top-management Support</a:t>
            </a:r>
          </a:p>
          <a:p>
            <a:r>
              <a:rPr lang="en-IN" sz="1500" b="0" i="0" u="none" strike="noStrike" baseline="0">
                <a:solidFill>
                  <a:schemeClr val="bg1"/>
                </a:solidFill>
                <a:latin typeface="MinionPro-Regular"/>
              </a:rPr>
              <a:t>The training efforts require the support and understanding of the highest level of the management. Indeed, the top management must be committed to training and development. It should treat training as an important segment of the corporate culture. It must commit itself to investing the necessary resources and time for the training programmes.</a:t>
            </a:r>
          </a:p>
          <a:p>
            <a:pPr marL="0" indent="0">
              <a:buNone/>
            </a:pPr>
            <a:r>
              <a:rPr lang="en-US" sz="1500" b="1" i="0" u="none" strike="noStrike" baseline="0">
                <a:solidFill>
                  <a:schemeClr val="bg1"/>
                </a:solidFill>
                <a:latin typeface="HelveticaNeueLTStd-Blk"/>
              </a:rPr>
              <a:t>Receptive Mindset of Trainees</a:t>
            </a:r>
          </a:p>
          <a:p>
            <a:r>
              <a:rPr lang="en-IN" sz="1500" b="0" i="0" u="none" strike="noStrike" baseline="0">
                <a:solidFill>
                  <a:schemeClr val="bg1"/>
                </a:solidFill>
                <a:latin typeface="MinionPro-Regular"/>
              </a:rPr>
              <a:t>It is necessary for the organization to nurture a positive mindset among its trainees for its training programmes. Without an open and receptive mindset, it would be difficult for the trainees to learn the new ideas, skills and knowledge quickly and efficiently. To achieve the training goals completely, the organization must develop a confident and self-motivated mindset, an analytical mindset, an open, proactive and flexible mindset, and also a mindset for continual </a:t>
            </a:r>
            <a:r>
              <a:rPr lang="en-US" sz="1500" b="0" i="0" u="none" strike="noStrike" baseline="0">
                <a:solidFill>
                  <a:schemeClr val="bg1"/>
                </a:solidFill>
                <a:latin typeface="MinionPro-Regular"/>
              </a:rPr>
              <a:t>improvement among its employees.</a:t>
            </a:r>
          </a:p>
          <a:p>
            <a:pPr marL="0" indent="0">
              <a:buNone/>
            </a:pPr>
            <a:r>
              <a:rPr lang="en-IN" sz="1500" b="1" i="0" u="none" strike="noStrike" baseline="0">
                <a:solidFill>
                  <a:schemeClr val="bg1"/>
                </a:solidFill>
                <a:latin typeface="HelveticaNeueLTStd-Blk"/>
              </a:rPr>
              <a:t>Adoption of a Continuous Process</a:t>
            </a:r>
          </a:p>
          <a:p>
            <a:r>
              <a:rPr lang="en-IN" sz="1500" b="0" i="0" u="none" strike="noStrike" baseline="0">
                <a:solidFill>
                  <a:schemeClr val="bg1"/>
                </a:solidFill>
                <a:latin typeface="MinionPro-Regular"/>
              </a:rPr>
              <a:t>Organizations should adopt a comprehensive, continuous and systematic approach to meet the training needs of their employees. It is essential to develop training strategies that support</a:t>
            </a:r>
          </a:p>
          <a:p>
            <a:endParaRPr lang="en-US" sz="1500">
              <a:solidFill>
                <a:schemeClr val="bg1"/>
              </a:solidFill>
            </a:endParaRPr>
          </a:p>
        </p:txBody>
      </p:sp>
    </p:spTree>
    <p:extLst>
      <p:ext uri="{BB962C8B-B14F-4D97-AF65-F5344CB8AC3E}">
        <p14:creationId xmlns:p14="http://schemas.microsoft.com/office/powerpoint/2010/main" val="336430618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98ED85F-DCEE-4B50-802E-71A6E3E12B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lumMod val="75000"/>
              <a:lumOff val="25000"/>
            </a:schemeClr>
          </a:solidFill>
          <a:ln w="127000" cap="sq" cmpd="thinThick">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8EFB4E5-385B-4C6A-8A73-AB8C320E2C9F}"/>
              </a:ext>
            </a:extLst>
          </p:cNvPr>
          <p:cNvSpPr>
            <a:spLocks noGrp="1"/>
          </p:cNvSpPr>
          <p:nvPr>
            <p:ph type="title"/>
          </p:nvPr>
        </p:nvSpPr>
        <p:spPr>
          <a:xfrm>
            <a:off x="838200" y="631825"/>
            <a:ext cx="10515600" cy="1325563"/>
          </a:xfrm>
        </p:spPr>
        <p:txBody>
          <a:bodyPr>
            <a:normAutofit/>
          </a:bodyPr>
          <a:lstStyle/>
          <a:p>
            <a:r>
              <a:rPr lang="en-IN" b="1" i="0" u="none" strike="noStrike" baseline="0">
                <a:solidFill>
                  <a:schemeClr val="bg1"/>
                </a:solidFill>
                <a:latin typeface="HelveticaNeueLTStd-Blk"/>
              </a:rPr>
              <a:t>Conditions Necessary for an Effective </a:t>
            </a:r>
            <a:r>
              <a:rPr lang="en-US" b="1" i="0" u="none" strike="noStrike" baseline="0">
                <a:solidFill>
                  <a:schemeClr val="bg1"/>
                </a:solidFill>
                <a:latin typeface="HelveticaNeueLTStd-Blk"/>
              </a:rPr>
              <a:t>Training Programme</a:t>
            </a:r>
            <a:endParaRPr lang="en-US">
              <a:solidFill>
                <a:schemeClr val="bg1"/>
              </a:solidFill>
            </a:endParaRPr>
          </a:p>
        </p:txBody>
      </p:sp>
      <p:cxnSp>
        <p:nvCxnSpPr>
          <p:cNvPr id="10" name="Straight Connector 9">
            <a:extLst>
              <a:ext uri="{FF2B5EF4-FFF2-40B4-BE49-F238E27FC236}">
                <a16:creationId xmlns:a16="http://schemas.microsoft.com/office/drawing/2014/main" id="{E8E35B83-1EC3-4F87-9D54-D863463351B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97636" y="1957388"/>
            <a:ext cx="1039672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91F2442A-4F13-43E2-816C-00E654563EEC}"/>
              </a:ext>
            </a:extLst>
          </p:cNvPr>
          <p:cNvSpPr>
            <a:spLocks noGrp="1"/>
          </p:cNvSpPr>
          <p:nvPr>
            <p:ph idx="1"/>
          </p:nvPr>
        </p:nvSpPr>
        <p:spPr>
          <a:xfrm>
            <a:off x="838200" y="2269173"/>
            <a:ext cx="10515600" cy="3659988"/>
          </a:xfrm>
        </p:spPr>
        <p:txBody>
          <a:bodyPr>
            <a:normAutofit/>
          </a:bodyPr>
          <a:lstStyle/>
          <a:p>
            <a:r>
              <a:rPr lang="en-IN" sz="1500" b="0" i="0" u="none" strike="noStrike" baseline="0">
                <a:solidFill>
                  <a:schemeClr val="bg1"/>
                </a:solidFill>
                <a:latin typeface="MinionPro-Regular"/>
              </a:rPr>
              <a:t>The accomplishment of corporate strategies and goals on a sustained basis. Organizations should evolve a system to analyse and identify organizational and occupational training needs. An ad hoc approach to the training process may not enhance training effectiveness. Thus, in every organization, training and retraining must be done at all levels on a continuous, </a:t>
            </a:r>
            <a:r>
              <a:rPr lang="en-US" sz="1500" b="0" i="0" u="none" strike="noStrike" baseline="0">
                <a:solidFill>
                  <a:schemeClr val="bg1"/>
                </a:solidFill>
                <a:latin typeface="MinionPro-Regular"/>
              </a:rPr>
              <a:t>ongoing basis. </a:t>
            </a:r>
          </a:p>
          <a:p>
            <a:pPr marL="0" indent="0">
              <a:buNone/>
            </a:pPr>
            <a:r>
              <a:rPr lang="en-US" sz="1500" b="1" i="0" u="none" strike="noStrike" baseline="0">
                <a:solidFill>
                  <a:schemeClr val="bg1"/>
                </a:solidFill>
                <a:latin typeface="HelveticaNeueLTStd-Blk"/>
              </a:rPr>
              <a:t>Technological Advances</a:t>
            </a:r>
          </a:p>
          <a:p>
            <a:r>
              <a:rPr lang="en-IN" sz="1500" b="0" i="0" u="none" strike="noStrike" baseline="0">
                <a:solidFill>
                  <a:schemeClr val="bg1"/>
                </a:solidFill>
                <a:latin typeface="MinionPro-Regular"/>
              </a:rPr>
              <a:t>Technology has a decisive influence on the planning, execution and delivery of training programmes. The mass entry of computer and the Internet has dramatically changed the way business functions are conducted today. These developments have necessitated changes in the training process too. Obviously, the advent of e-training and e-learning has re-shaped the way knowledge is delivered to trainees today.</a:t>
            </a:r>
          </a:p>
          <a:p>
            <a:pPr marL="0" indent="0">
              <a:buNone/>
            </a:pPr>
            <a:r>
              <a:rPr lang="en-IN" sz="1500" b="1" i="0" u="none" strike="noStrike" baseline="0">
                <a:solidFill>
                  <a:schemeClr val="bg1"/>
                </a:solidFill>
                <a:latin typeface="HelveticaNeueLTStd-Blk"/>
              </a:rPr>
              <a:t>Form and Timing of Training</a:t>
            </a:r>
          </a:p>
          <a:p>
            <a:r>
              <a:rPr lang="en-IN" sz="1500" b="0" i="0" u="none" strike="noStrike" baseline="0">
                <a:solidFill>
                  <a:schemeClr val="bg1"/>
                </a:solidFill>
                <a:latin typeface="MinionPro-Regular"/>
              </a:rPr>
              <a:t>An ideal time to learn is the time when the training is helpful to the employees. Increased global competition and technological advancements have forced the organizations to carry out the training programmes on a timely basis. The type of training is normally based on the assessment of training needs and the identification of training objectives. Organizations should constantly scan the external environment to look for opportunities and threats in order to decide the type and timing of training.</a:t>
            </a:r>
            <a:endParaRPr lang="en-US" sz="1500">
              <a:solidFill>
                <a:schemeClr val="bg1"/>
              </a:solidFill>
            </a:endParaRPr>
          </a:p>
        </p:txBody>
      </p:sp>
    </p:spTree>
    <p:extLst>
      <p:ext uri="{BB962C8B-B14F-4D97-AF65-F5344CB8AC3E}">
        <p14:creationId xmlns:p14="http://schemas.microsoft.com/office/powerpoint/2010/main" val="21489942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0"/>
            <a:ext cx="12191998" cy="2170031"/>
          </a:xfrm>
          <a:prstGeom prst="rect">
            <a:avLst/>
          </a:prstGeom>
          <a:gradFill>
            <a:gsLst>
              <a:gs pos="0">
                <a:srgbClr val="000000">
                  <a:alpha val="96000"/>
                </a:srgbClr>
              </a:gs>
              <a:gs pos="100000">
                <a:schemeClr val="accent1">
                  <a:lumMod val="75000"/>
                </a:schemeClr>
              </a:gs>
            </a:gsLst>
            <a:lin ang="19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082819" y="0"/>
            <a:ext cx="4097211" cy="2170661"/>
          </a:xfrm>
          <a:prstGeom prst="rect">
            <a:avLst/>
          </a:prstGeom>
          <a:gradFill>
            <a:gsLst>
              <a:gs pos="19000">
                <a:schemeClr val="accent1">
                  <a:lumMod val="50000"/>
                  <a:alpha val="68000"/>
                </a:schemeClr>
              </a:gs>
              <a:gs pos="100000">
                <a:schemeClr val="accent1">
                  <a:alpha val="48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5010646" y="-5010043"/>
            <a:ext cx="2170709" cy="12192000"/>
          </a:xfrm>
          <a:prstGeom prst="rect">
            <a:avLst/>
          </a:prstGeom>
          <a:gradFill>
            <a:gsLst>
              <a:gs pos="23000">
                <a:schemeClr val="accent1">
                  <a:lumMod val="75000"/>
                  <a:alpha val="16000"/>
                </a:schemeClr>
              </a:gs>
              <a:gs pos="99000">
                <a:srgbClr val="000000">
                  <a:alpha val="45000"/>
                </a:srgbClr>
              </a:gs>
            </a:gsLst>
            <a:lin ang="21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E545C94-1C65-4D1B-BEB5-D7710B548B61}"/>
              </a:ext>
            </a:extLst>
          </p:cNvPr>
          <p:cNvSpPr>
            <a:spLocks noGrp="1"/>
          </p:cNvSpPr>
          <p:nvPr>
            <p:ph type="title"/>
          </p:nvPr>
        </p:nvSpPr>
        <p:spPr>
          <a:xfrm>
            <a:off x="1383564" y="348865"/>
            <a:ext cx="9718111" cy="1576446"/>
          </a:xfrm>
        </p:spPr>
        <p:txBody>
          <a:bodyPr anchor="ctr">
            <a:normAutofit/>
          </a:bodyPr>
          <a:lstStyle/>
          <a:p>
            <a:r>
              <a:rPr lang="en-US" sz="4000" b="1" i="0" u="none" strike="noStrike" baseline="0">
                <a:solidFill>
                  <a:srgbClr val="FFFFFF"/>
                </a:solidFill>
                <a:latin typeface="HelveticaNeueLTStd-Blk"/>
              </a:rPr>
              <a:t>Significance of Employee Training</a:t>
            </a:r>
            <a:endParaRPr lang="en-US" sz="4000">
              <a:solidFill>
                <a:srgbClr val="FFFFFF"/>
              </a:solidFill>
            </a:endParaRPr>
          </a:p>
        </p:txBody>
      </p:sp>
      <p:graphicFrame>
        <p:nvGraphicFramePr>
          <p:cNvPr id="5" name="Content Placeholder 2">
            <a:extLst>
              <a:ext uri="{FF2B5EF4-FFF2-40B4-BE49-F238E27FC236}">
                <a16:creationId xmlns:a16="http://schemas.microsoft.com/office/drawing/2014/main" id="{7E432065-834A-498F-983E-02449D041DFF}"/>
              </a:ext>
            </a:extLst>
          </p:cNvPr>
          <p:cNvGraphicFramePr>
            <a:graphicFrameLocks noGrp="1"/>
          </p:cNvGraphicFramePr>
          <p:nvPr>
            <p:ph idx="1"/>
            <p:extLst>
              <p:ext uri="{D42A27DB-BD31-4B8C-83A1-F6EECF244321}">
                <p14:modId xmlns:p14="http://schemas.microsoft.com/office/powerpoint/2010/main" val="148725434"/>
              </p:ext>
            </p:extLst>
          </p:nvPr>
        </p:nvGraphicFramePr>
        <p:xfrm>
          <a:off x="644056" y="2615979"/>
          <a:ext cx="10927829" cy="36894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3040487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9228552E-C8B1-4A80-8448-0787CE0FC7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6F0C289C-1619-4B22-B4EF-3C3459917108}"/>
              </a:ext>
            </a:extLst>
          </p:cNvPr>
          <p:cNvPicPr>
            <a:picLocks noChangeAspect="1"/>
          </p:cNvPicPr>
          <p:nvPr/>
        </p:nvPicPr>
        <p:blipFill rotWithShape="1">
          <a:blip r:embed="rId2">
            <a:alphaModFix amt="35000"/>
          </a:blip>
          <a:srcRect t="13071" b="2660"/>
          <a:stretch/>
        </p:blipFill>
        <p:spPr>
          <a:xfrm>
            <a:off x="20" y="10"/>
            <a:ext cx="12191980" cy="6857990"/>
          </a:xfrm>
          <a:prstGeom prst="rect">
            <a:avLst/>
          </a:prstGeom>
        </p:spPr>
      </p:pic>
      <p:sp>
        <p:nvSpPr>
          <p:cNvPr id="2" name="Title 1">
            <a:extLst>
              <a:ext uri="{FF2B5EF4-FFF2-40B4-BE49-F238E27FC236}">
                <a16:creationId xmlns:a16="http://schemas.microsoft.com/office/drawing/2014/main" id="{75865FDB-2B42-4C4F-86E6-2BBE83FC090C}"/>
              </a:ext>
            </a:extLst>
          </p:cNvPr>
          <p:cNvSpPr>
            <a:spLocks noGrp="1"/>
          </p:cNvSpPr>
          <p:nvPr>
            <p:ph type="title"/>
          </p:nvPr>
        </p:nvSpPr>
        <p:spPr>
          <a:xfrm>
            <a:off x="838200" y="365125"/>
            <a:ext cx="10515600" cy="1325563"/>
          </a:xfrm>
        </p:spPr>
        <p:txBody>
          <a:bodyPr>
            <a:normAutofit/>
          </a:bodyPr>
          <a:lstStyle/>
          <a:p>
            <a:r>
              <a:rPr lang="en-US" b="1" i="0" u="none" strike="noStrike" baseline="0">
                <a:solidFill>
                  <a:srgbClr val="FFFFFF"/>
                </a:solidFill>
                <a:latin typeface="HelveticaNeueLTStd-Blk"/>
              </a:rPr>
              <a:t>E-learning—An Overview</a:t>
            </a:r>
            <a:endParaRPr lang="en-US">
              <a:solidFill>
                <a:srgbClr val="FFFFFF"/>
              </a:solidFill>
            </a:endParaRPr>
          </a:p>
        </p:txBody>
      </p:sp>
      <p:graphicFrame>
        <p:nvGraphicFramePr>
          <p:cNvPr id="14" name="Content Placeholder 2">
            <a:extLst>
              <a:ext uri="{FF2B5EF4-FFF2-40B4-BE49-F238E27FC236}">
                <a16:creationId xmlns:a16="http://schemas.microsoft.com/office/drawing/2014/main" id="{CCCC5201-6FCD-479A-8BC7-4ED8DBEF2DFA}"/>
              </a:ext>
            </a:extLst>
          </p:cNvPr>
          <p:cNvGraphicFramePr>
            <a:graphicFrameLocks noGrp="1"/>
          </p:cNvGraphicFramePr>
          <p:nvPr>
            <p:ph idx="1"/>
            <p:extLst>
              <p:ext uri="{D42A27DB-BD31-4B8C-83A1-F6EECF244321}">
                <p14:modId xmlns:p14="http://schemas.microsoft.com/office/powerpoint/2010/main" val="2195193851"/>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24158823"/>
      </p:ext>
    </p:extLst>
  </p:cSld>
  <p:clrMapOvr>
    <a:overrideClrMapping bg1="dk1" tx1="lt1" bg2="dk2" tx2="lt2" accent1="accent1" accent2="accent2" accent3="accent3" accent4="accent4" accent5="accent5" accent6="accent6" hlink="hlink" folHlink="folHlink"/>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98ED85F-DCEE-4B50-802E-71A6E3E12B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lumMod val="75000"/>
              <a:lumOff val="25000"/>
            </a:schemeClr>
          </a:solidFill>
          <a:ln w="127000" cap="sq" cmpd="thinThick">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F5C6736-B8BD-4505-8BF8-DFBC9FED966C}"/>
              </a:ext>
            </a:extLst>
          </p:cNvPr>
          <p:cNvSpPr>
            <a:spLocks noGrp="1"/>
          </p:cNvSpPr>
          <p:nvPr>
            <p:ph type="title"/>
          </p:nvPr>
        </p:nvSpPr>
        <p:spPr>
          <a:xfrm>
            <a:off x="838200" y="631825"/>
            <a:ext cx="10515600" cy="1325563"/>
          </a:xfrm>
        </p:spPr>
        <p:txBody>
          <a:bodyPr>
            <a:normAutofit/>
          </a:bodyPr>
          <a:lstStyle/>
          <a:p>
            <a:r>
              <a:rPr lang="en-IN" b="1" i="0" u="none" strike="noStrike" baseline="0">
                <a:solidFill>
                  <a:schemeClr val="bg1"/>
                </a:solidFill>
                <a:latin typeface="MinionPro-Bold"/>
              </a:rPr>
              <a:t>E-learning: A Training Technique at the Aditya Birla Group</a:t>
            </a:r>
            <a:endParaRPr lang="en-US">
              <a:solidFill>
                <a:schemeClr val="bg1"/>
              </a:solidFill>
            </a:endParaRPr>
          </a:p>
        </p:txBody>
      </p:sp>
      <p:cxnSp>
        <p:nvCxnSpPr>
          <p:cNvPr id="10" name="Straight Connector 9">
            <a:extLst>
              <a:ext uri="{FF2B5EF4-FFF2-40B4-BE49-F238E27FC236}">
                <a16:creationId xmlns:a16="http://schemas.microsoft.com/office/drawing/2014/main" id="{E8E35B83-1EC3-4F87-9D54-D863463351B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97636" y="1957388"/>
            <a:ext cx="1039672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01AD235F-AE86-4AA2-B8F7-800540FAEBE3}"/>
              </a:ext>
            </a:extLst>
          </p:cNvPr>
          <p:cNvSpPr>
            <a:spLocks noGrp="1"/>
          </p:cNvSpPr>
          <p:nvPr>
            <p:ph idx="1"/>
          </p:nvPr>
        </p:nvSpPr>
        <p:spPr>
          <a:xfrm>
            <a:off x="838200" y="2269173"/>
            <a:ext cx="10515600" cy="3659988"/>
          </a:xfrm>
        </p:spPr>
        <p:txBody>
          <a:bodyPr>
            <a:normAutofit/>
          </a:bodyPr>
          <a:lstStyle/>
          <a:p>
            <a:r>
              <a:rPr lang="en-IN" sz="1900" b="0" i="0" u="none" strike="noStrike" baseline="0">
                <a:solidFill>
                  <a:schemeClr val="bg1"/>
                </a:solidFill>
                <a:latin typeface="MinionPro-Regular"/>
              </a:rPr>
              <a:t>Though the adoption of e-learning as a training tool is less in India as compared to the international trend, many organizations have begun to realize the versatility of e-learning as an important training technique to impart knowledge and skills to their employees.</a:t>
            </a:r>
          </a:p>
          <a:p>
            <a:r>
              <a:rPr lang="en-IN" sz="1900" b="0" i="0" u="none" strike="noStrike" baseline="0">
                <a:solidFill>
                  <a:schemeClr val="bg1"/>
                </a:solidFill>
                <a:latin typeface="MinionPro-Regular"/>
              </a:rPr>
              <a:t>In fact, it enables the trainees to choose the most convenient time and place to learn the relevant skills. The effectiveness of e- learning can also be increased substantially by making use of graphics, animation and interactive videos. E-learning, as an online instruction method, is a handy tool to train the educated and empowered employees of today. A growing number of companies in India are extensively using Web-based learning kits to help their employees get trained in a </a:t>
            </a:r>
            <a:r>
              <a:rPr lang="en-US" sz="1900" b="0" i="0" u="none" strike="noStrike" baseline="0">
                <a:solidFill>
                  <a:schemeClr val="bg1"/>
                </a:solidFill>
                <a:latin typeface="MinionPro-Regular"/>
              </a:rPr>
              <a:t>self-paced and individualized fashion.</a:t>
            </a:r>
          </a:p>
          <a:p>
            <a:r>
              <a:rPr lang="en-IN" sz="1900" b="0" i="0" u="none" strike="noStrike" baseline="0">
                <a:solidFill>
                  <a:schemeClr val="bg1"/>
                </a:solidFill>
                <a:latin typeface="MinionPro-Regular"/>
              </a:rPr>
              <a:t>The well-known Aditya Birla Group is a case in point. It has been employing the e-learning techniques effectively to prepare its employees for better performance and higher assignments. In addition to e-learning, it has adopted on-the-job training and structured classroom training to train its employees </a:t>
            </a:r>
            <a:r>
              <a:rPr lang="en-IN" sz="1900" b="1" i="0" u="none" strike="noStrike" baseline="0">
                <a:solidFill>
                  <a:schemeClr val="bg1"/>
                </a:solidFill>
                <a:latin typeface="MinionPro-Bold"/>
              </a:rPr>
              <a:t>.</a:t>
            </a:r>
            <a:endParaRPr lang="en-US" sz="1900">
              <a:solidFill>
                <a:schemeClr val="bg1"/>
              </a:solidFill>
            </a:endParaRPr>
          </a:p>
        </p:txBody>
      </p:sp>
    </p:spTree>
    <p:extLst>
      <p:ext uri="{BB962C8B-B14F-4D97-AF65-F5344CB8AC3E}">
        <p14:creationId xmlns:p14="http://schemas.microsoft.com/office/powerpoint/2010/main" val="151951674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88333BA-AE6E-427A-9B16-A39C8073F4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F98ED85F-DCEE-4B50-802E-71A6E3E12B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bg1"/>
          </a:solidFill>
          <a:ln w="127000" cap="sq" cmpd="thinThick">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336F336-33BF-4E6D-817D-E22491067830}"/>
              </a:ext>
            </a:extLst>
          </p:cNvPr>
          <p:cNvSpPr>
            <a:spLocks noGrp="1"/>
          </p:cNvSpPr>
          <p:nvPr>
            <p:ph type="title"/>
          </p:nvPr>
        </p:nvSpPr>
        <p:spPr>
          <a:xfrm>
            <a:off x="838200" y="631825"/>
            <a:ext cx="10515600" cy="1325563"/>
          </a:xfrm>
        </p:spPr>
        <p:txBody>
          <a:bodyPr>
            <a:normAutofit/>
          </a:bodyPr>
          <a:lstStyle/>
          <a:p>
            <a:r>
              <a:rPr lang="en-US" b="1" i="0" u="none" strike="noStrike" baseline="0">
                <a:latin typeface="HelveticaNeueLTStd-Blk"/>
              </a:rPr>
              <a:t>Merits of E-learning</a:t>
            </a:r>
            <a:endParaRPr lang="en-US" dirty="0"/>
          </a:p>
        </p:txBody>
      </p:sp>
      <p:sp>
        <p:nvSpPr>
          <p:cNvPr id="3" name="Content Placeholder 2">
            <a:extLst>
              <a:ext uri="{FF2B5EF4-FFF2-40B4-BE49-F238E27FC236}">
                <a16:creationId xmlns:a16="http://schemas.microsoft.com/office/drawing/2014/main" id="{69A8CAFC-739C-497B-8903-3A2DBA31AF99}"/>
              </a:ext>
            </a:extLst>
          </p:cNvPr>
          <p:cNvSpPr>
            <a:spLocks noGrp="1"/>
          </p:cNvSpPr>
          <p:nvPr>
            <p:ph idx="1"/>
          </p:nvPr>
        </p:nvSpPr>
        <p:spPr>
          <a:xfrm>
            <a:off x="838200" y="2057400"/>
            <a:ext cx="10515600" cy="3871762"/>
          </a:xfrm>
        </p:spPr>
        <p:txBody>
          <a:bodyPr>
            <a:normAutofit/>
          </a:bodyPr>
          <a:lstStyle/>
          <a:p>
            <a:r>
              <a:rPr lang="en-IN" sz="1000" b="1" i="0" u="none" strike="noStrike" baseline="0">
                <a:latin typeface="HelveticaNeueLTStd-Bd"/>
              </a:rPr>
              <a:t>Substitute for Instructor-based Learning </a:t>
            </a:r>
            <a:r>
              <a:rPr lang="en-IN" sz="1000" b="0" i="0" u="none" strike="noStrike" baseline="0">
                <a:latin typeface="MinionPro-Regular"/>
              </a:rPr>
              <a:t>E-learning, as a learner-based training, effectively replaces instructor-based learning as it can be changed according to the learner’s job requirements, career goals, existing knowledge and individual preferences.</a:t>
            </a:r>
          </a:p>
          <a:p>
            <a:r>
              <a:rPr lang="en-IN" sz="1000" b="1" i="0" u="none" strike="noStrike" baseline="0">
                <a:latin typeface="HelveticaNeueLTStd-Bd"/>
              </a:rPr>
              <a:t>Flexibility of Time and Place </a:t>
            </a:r>
            <a:r>
              <a:rPr lang="en-IN" sz="1000" b="0" i="0" u="none" strike="noStrike" baseline="0">
                <a:latin typeface="MinionPro-Regular"/>
              </a:rPr>
              <a:t>It ensures the flexibility of time and place of study as access to information and resources are as per the suitability and convenience of the individual</a:t>
            </a:r>
          </a:p>
          <a:p>
            <a:r>
              <a:rPr lang="en-IN" sz="1000" b="0" i="0" u="none" strike="noStrike" baseline="0">
                <a:latin typeface="MinionPro-Regular"/>
              </a:rPr>
              <a:t>learners instead of those of the instructor and the organization.</a:t>
            </a:r>
          </a:p>
          <a:p>
            <a:r>
              <a:rPr lang="en-IN" sz="1000" b="1" i="0" u="none" strike="noStrike" baseline="0">
                <a:latin typeface="HelveticaNeueLTStd-Bd"/>
              </a:rPr>
              <a:t>Storage of Information </a:t>
            </a:r>
            <a:r>
              <a:rPr lang="en-IN" sz="1000" b="0" i="0" u="none" strike="noStrike" baseline="0">
                <a:latin typeface="MinionPro-Regular"/>
              </a:rPr>
              <a:t>With the help of information technology, it ensures storage of information in the form of print-outs, recordings in CD/DVD, and so on. This enables the learner to choose the learning environment and time.</a:t>
            </a:r>
          </a:p>
          <a:p>
            <a:r>
              <a:rPr lang="en-IN" sz="1000" b="1" i="0" u="none" strike="noStrike" baseline="0">
                <a:latin typeface="HelveticaNeueLTStd-Bd"/>
              </a:rPr>
              <a:t>Application of Multimedia Tools </a:t>
            </a:r>
            <a:r>
              <a:rPr lang="en-IN" sz="1000" b="0" i="0" u="none" strike="noStrike" baseline="0">
                <a:latin typeface="MinionPro-Regular"/>
              </a:rPr>
              <a:t>E-learning systems can make use of multimedia to improve learning with audio, animation, graphics, and interactive video.</a:t>
            </a:r>
          </a:p>
          <a:p>
            <a:r>
              <a:rPr lang="en-IN" sz="1000" b="1" i="0" u="none" strike="noStrike" baseline="0">
                <a:latin typeface="HelveticaNeueLTStd-Bd"/>
              </a:rPr>
              <a:t>Simulated Real-Time Experience </a:t>
            </a:r>
            <a:r>
              <a:rPr lang="en-IN" sz="1000" b="0" i="0" u="none" strike="noStrike" baseline="0">
                <a:latin typeface="MinionPro-Regular"/>
              </a:rPr>
              <a:t>E-learning is based mostly on the concept of learning by doing and, as such, provides a simulated real-time experience. It introduces a creative style of simulating the learning experience with content and ideas provided in the </a:t>
            </a:r>
            <a:r>
              <a:rPr lang="en-US" sz="1000" b="0" i="0" u="none" strike="noStrike" baseline="0">
                <a:latin typeface="MinionPro-Regular"/>
              </a:rPr>
              <a:t>e-learning material.</a:t>
            </a:r>
          </a:p>
          <a:p>
            <a:r>
              <a:rPr lang="en-IN" sz="1000" b="1" i="0" u="none" strike="noStrike" baseline="0">
                <a:latin typeface="HelveticaNeueLTStd-Bd"/>
              </a:rPr>
              <a:t>Personalized Learning Practices </a:t>
            </a:r>
            <a:r>
              <a:rPr lang="en-IN" sz="1000" b="0" i="0" u="none" strike="noStrike" baseline="0">
                <a:latin typeface="MinionPro-Regular"/>
              </a:rPr>
              <a:t>E-learning ensures personalized learning practices. It becomes the responsibility of the employees to plan and implement their career goals. E-learning also leads to enhanced employee empowerment and confidence. It is a costeffective</a:t>
            </a:r>
          </a:p>
          <a:p>
            <a:r>
              <a:rPr lang="en-IN" sz="1000" b="0" i="0" u="none" strike="noStrike" baseline="0">
                <a:latin typeface="MinionPro-Regular"/>
              </a:rPr>
              <a:t>method as the organization will save the cost on the trainer’s travelling and on expensive arrangements for trainings. In fact, creating an e-learning module is three times less expensive than to create an instructor-led class. 35</a:t>
            </a:r>
          </a:p>
          <a:p>
            <a:r>
              <a:rPr lang="en-IN" sz="1000" b="1" i="0" u="none" strike="noStrike" baseline="0">
                <a:latin typeface="HelveticaNeueLTStd-Bd"/>
              </a:rPr>
              <a:t>Absence of Notional Cost </a:t>
            </a:r>
            <a:r>
              <a:rPr lang="en-IN" sz="1000" b="0" i="0" u="none" strike="noStrike" baseline="0">
                <a:latin typeface="MinionPro-Regular"/>
              </a:rPr>
              <a:t>Organizations can also save on the “opportunity cost” of the time spent on training since the training can happen after office hours or on holidays. In other words, the notional cost of production disturbance due to workers’ participation in the training programmes during working hours will be almost zero.</a:t>
            </a:r>
          </a:p>
          <a:p>
            <a:r>
              <a:rPr lang="en-IN" sz="1000" b="1" i="0" u="none" strike="noStrike" baseline="0">
                <a:latin typeface="HelveticaNeueLTStd-Bd"/>
              </a:rPr>
              <a:t>Better Measurement of Effectiveness </a:t>
            </a:r>
            <a:r>
              <a:rPr lang="en-IN" sz="1000" b="0" i="0" u="none" strike="noStrike" baseline="0">
                <a:latin typeface="MinionPro-Regular"/>
              </a:rPr>
              <a:t>Compared with the traditional training methods, it is easy to measure the results of Web-based e-learning effectively in terms of knowledge gain and behavioural changes and performance improvement.</a:t>
            </a:r>
          </a:p>
          <a:p>
            <a:r>
              <a:rPr lang="en-IN" sz="1000" b="1" i="0" u="none" strike="noStrike" baseline="0">
                <a:latin typeface="HelveticaNeueLTStd-Bd"/>
              </a:rPr>
              <a:t>Learning on Demand </a:t>
            </a:r>
            <a:r>
              <a:rPr lang="en-IN" sz="1000" b="0" i="0" u="none" strike="noStrike" baseline="0">
                <a:latin typeface="MinionPro-Regular"/>
              </a:rPr>
              <a:t>E-learning stresses sustained learning and supports “justin-time training” and “just enough” learning, an advantage for active managers and </a:t>
            </a:r>
            <a:r>
              <a:rPr lang="en-US" sz="1000" b="0" i="0" u="none" strike="noStrike" baseline="0">
                <a:latin typeface="MinionPro-Regular"/>
              </a:rPr>
              <a:t>professionals.</a:t>
            </a:r>
            <a:endParaRPr lang="en-US" sz="1000"/>
          </a:p>
        </p:txBody>
      </p:sp>
    </p:spTree>
    <p:extLst>
      <p:ext uri="{BB962C8B-B14F-4D97-AF65-F5344CB8AC3E}">
        <p14:creationId xmlns:p14="http://schemas.microsoft.com/office/powerpoint/2010/main" val="428937055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264D464-898B-4908-88FD-33A83D6ED6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8579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F0BC1D9E-4401-4EC0-88FD-ED103CB570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000670" y="2"/>
            <a:ext cx="1191330" cy="1511301"/>
          </a:xfrm>
          <a:custGeom>
            <a:avLst/>
            <a:gdLst>
              <a:gd name="connsiteX0" fmla="*/ 697617 w 1191330"/>
              <a:gd name="connsiteY0" fmla="*/ 0 h 1511301"/>
              <a:gd name="connsiteX1" fmla="*/ 1191330 w 1191330"/>
              <a:gd name="connsiteY1" fmla="*/ 0 h 1511301"/>
              <a:gd name="connsiteX2" fmla="*/ 1191330 w 1191330"/>
              <a:gd name="connsiteY2" fmla="*/ 1511301 h 1511301"/>
              <a:gd name="connsiteX3" fmla="*/ 0 w 1191330"/>
              <a:gd name="connsiteY3" fmla="*/ 1511301 h 1511301"/>
            </a:gdLst>
            <a:ahLst/>
            <a:cxnLst>
              <a:cxn ang="0">
                <a:pos x="connsiteX0" y="connsiteY0"/>
              </a:cxn>
              <a:cxn ang="0">
                <a:pos x="connsiteX1" y="connsiteY1"/>
              </a:cxn>
              <a:cxn ang="0">
                <a:pos x="connsiteX2" y="connsiteY2"/>
              </a:cxn>
              <a:cxn ang="0">
                <a:pos x="connsiteX3" y="connsiteY3"/>
              </a:cxn>
            </a:cxnLst>
            <a:rect l="l" t="t" r="r" b="b"/>
            <a:pathLst>
              <a:path w="1191330" h="1511301">
                <a:moveTo>
                  <a:pt x="697617" y="0"/>
                </a:moveTo>
                <a:lnTo>
                  <a:pt x="1191330" y="0"/>
                </a:lnTo>
                <a:lnTo>
                  <a:pt x="1191330" y="1511301"/>
                </a:lnTo>
                <a:lnTo>
                  <a:pt x="0" y="1511301"/>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useBgFill="1">
        <p:nvSpPr>
          <p:cNvPr id="12" name="Freeform: Shape 11">
            <a:extLst>
              <a:ext uri="{FF2B5EF4-FFF2-40B4-BE49-F238E27FC236}">
                <a16:creationId xmlns:a16="http://schemas.microsoft.com/office/drawing/2014/main" id="{B0AAF7C9-094E-400C-A428-F6C2262F65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0688"/>
            <a:ext cx="10753320" cy="5167312"/>
          </a:xfrm>
          <a:custGeom>
            <a:avLst/>
            <a:gdLst>
              <a:gd name="connsiteX0" fmla="*/ 0 w 10753320"/>
              <a:gd name="connsiteY0" fmla="*/ 0 h 5167312"/>
              <a:gd name="connsiteX1" fmla="*/ 9680943 w 10753320"/>
              <a:gd name="connsiteY1" fmla="*/ 0 h 5167312"/>
              <a:gd name="connsiteX2" fmla="*/ 9680223 w 10753320"/>
              <a:gd name="connsiteY2" fmla="*/ 952 h 5167312"/>
              <a:gd name="connsiteX3" fmla="*/ 10753320 w 10753320"/>
              <a:gd name="connsiteY3" fmla="*/ 952 h 5167312"/>
              <a:gd name="connsiteX4" fmla="*/ 8359441 w 10753320"/>
              <a:gd name="connsiteY4" fmla="*/ 5167312 h 5167312"/>
              <a:gd name="connsiteX5" fmla="*/ 4821866 w 10753320"/>
              <a:gd name="connsiteY5" fmla="*/ 5167312 h 5167312"/>
              <a:gd name="connsiteX6" fmla="*/ 4821866 w 10753320"/>
              <a:gd name="connsiteY6" fmla="*/ 5166360 h 5167312"/>
              <a:gd name="connsiteX7" fmla="*/ 0 w 10753320"/>
              <a:gd name="connsiteY7" fmla="*/ 5166360 h 5167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753320" h="5167312">
                <a:moveTo>
                  <a:pt x="0" y="0"/>
                </a:moveTo>
                <a:lnTo>
                  <a:pt x="9680943" y="0"/>
                </a:lnTo>
                <a:lnTo>
                  <a:pt x="9680223" y="952"/>
                </a:lnTo>
                <a:lnTo>
                  <a:pt x="10753320" y="952"/>
                </a:lnTo>
                <a:lnTo>
                  <a:pt x="8359441" y="5167312"/>
                </a:lnTo>
                <a:lnTo>
                  <a:pt x="4821866" y="5167312"/>
                </a:lnTo>
                <a:lnTo>
                  <a:pt x="4821866" y="5166360"/>
                </a:lnTo>
                <a:lnTo>
                  <a:pt x="0" y="516636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Content Placeholder 2">
            <a:extLst>
              <a:ext uri="{FF2B5EF4-FFF2-40B4-BE49-F238E27FC236}">
                <a16:creationId xmlns:a16="http://schemas.microsoft.com/office/drawing/2014/main" id="{FD71D6E1-DE4D-4317-B251-1AA4E69F657E}"/>
              </a:ext>
            </a:extLst>
          </p:cNvPr>
          <p:cNvSpPr>
            <a:spLocks noGrp="1"/>
          </p:cNvSpPr>
          <p:nvPr>
            <p:ph idx="1"/>
          </p:nvPr>
        </p:nvSpPr>
        <p:spPr>
          <a:xfrm>
            <a:off x="838201" y="2055811"/>
            <a:ext cx="7315200" cy="4121152"/>
          </a:xfrm>
        </p:spPr>
        <p:txBody>
          <a:bodyPr>
            <a:normAutofit/>
          </a:bodyPr>
          <a:lstStyle/>
          <a:p>
            <a:r>
              <a:rPr lang="en-IN" sz="2400" b="0" i="0" u="none" strike="noStrike" baseline="0">
                <a:latin typeface="Optima"/>
              </a:rPr>
              <a:t>PLANNING AND IMPLEMENTING LEARNING AND </a:t>
            </a:r>
            <a:r>
              <a:rPr lang="en-US" sz="2400" b="0" i="0" u="none" strike="noStrike" baseline="0">
                <a:latin typeface="Optima"/>
              </a:rPr>
              <a:t>DEVELOPMENT PROGRAMMES</a:t>
            </a:r>
            <a:endParaRPr lang="en-US" sz="2400"/>
          </a:p>
        </p:txBody>
      </p:sp>
      <p:sp>
        <p:nvSpPr>
          <p:cNvPr id="14" name="Freeform: Shape 13">
            <a:extLst>
              <a:ext uri="{FF2B5EF4-FFF2-40B4-BE49-F238E27FC236}">
                <a16:creationId xmlns:a16="http://schemas.microsoft.com/office/drawing/2014/main" id="{6200B311-3585-4069-AAC6-CD443FA5B8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523986" y="1690688"/>
            <a:ext cx="3668014" cy="5167312"/>
          </a:xfrm>
          <a:custGeom>
            <a:avLst/>
            <a:gdLst>
              <a:gd name="connsiteX0" fmla="*/ 2391664 w 3668014"/>
              <a:gd name="connsiteY0" fmla="*/ 0 h 5167312"/>
              <a:gd name="connsiteX1" fmla="*/ 3668014 w 3668014"/>
              <a:gd name="connsiteY1" fmla="*/ 0 h 5167312"/>
              <a:gd name="connsiteX2" fmla="*/ 3668014 w 3668014"/>
              <a:gd name="connsiteY2" fmla="*/ 5167312 h 5167312"/>
              <a:gd name="connsiteX3" fmla="*/ 0 w 3668014"/>
              <a:gd name="connsiteY3" fmla="*/ 5167312 h 5167312"/>
              <a:gd name="connsiteX4" fmla="*/ 2393879 w 3668014"/>
              <a:gd name="connsiteY4" fmla="*/ 952 h 5167312"/>
              <a:gd name="connsiteX5" fmla="*/ 2391664 w 3668014"/>
              <a:gd name="connsiteY5" fmla="*/ 952 h 5167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68014" h="5167312">
                <a:moveTo>
                  <a:pt x="2391664" y="0"/>
                </a:moveTo>
                <a:lnTo>
                  <a:pt x="3668014" y="0"/>
                </a:lnTo>
                <a:lnTo>
                  <a:pt x="3668014" y="5167312"/>
                </a:lnTo>
                <a:lnTo>
                  <a:pt x="0" y="5167312"/>
                </a:lnTo>
                <a:lnTo>
                  <a:pt x="2393879" y="952"/>
                </a:lnTo>
                <a:lnTo>
                  <a:pt x="2391664" y="952"/>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4160035858"/>
      </p:ext>
    </p:extLst>
  </p:cSld>
  <p:clrMapOvr>
    <a:overrideClrMapping bg1="dk1" tx1="lt1" bg2="dk2" tx2="lt2" accent1="accent1" accent2="accent2" accent3="accent3" accent4="accent4" accent5="accent5" accent6="accent6" hlink="hlink" folHlink="folHlink"/>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A0DAA6-33B8-4A25-810D-2F4D816FB4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4654297"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85884DD-9AF1-4F67-A53E-2BC0FA5B0264}"/>
              </a:ext>
            </a:extLst>
          </p:cNvPr>
          <p:cNvSpPr>
            <a:spLocks noGrp="1"/>
          </p:cNvSpPr>
          <p:nvPr>
            <p:ph type="title"/>
          </p:nvPr>
        </p:nvSpPr>
        <p:spPr>
          <a:xfrm>
            <a:off x="651307" y="640081"/>
            <a:ext cx="3377183" cy="3681976"/>
          </a:xfrm>
          <a:noFill/>
        </p:spPr>
        <p:txBody>
          <a:bodyPr vert="horz" lIns="91440" tIns="45720" rIns="91440" bIns="45720" rtlCol="0" anchor="b">
            <a:normAutofit/>
          </a:bodyPr>
          <a:lstStyle/>
          <a:p>
            <a:r>
              <a:rPr lang="en-US" sz="4100" b="0" i="0" u="none" strike="noStrike" kern="1200" baseline="0">
                <a:solidFill>
                  <a:schemeClr val="bg1"/>
                </a:solidFill>
                <a:latin typeface="+mj-lt"/>
                <a:ea typeface="+mj-ea"/>
                <a:cs typeface="+mj-cs"/>
              </a:rPr>
              <a:t>Formulating and implementing learning and development strategies</a:t>
            </a:r>
            <a:endParaRPr lang="en-US" sz="4100" kern="1200">
              <a:solidFill>
                <a:schemeClr val="bg1"/>
              </a:solidFill>
              <a:latin typeface="+mj-lt"/>
              <a:ea typeface="+mj-ea"/>
              <a:cs typeface="+mj-cs"/>
            </a:endParaRPr>
          </a:p>
        </p:txBody>
      </p:sp>
      <p:pic>
        <p:nvPicPr>
          <p:cNvPr id="5" name="Content Placeholder 4">
            <a:extLst>
              <a:ext uri="{FF2B5EF4-FFF2-40B4-BE49-F238E27FC236}">
                <a16:creationId xmlns:a16="http://schemas.microsoft.com/office/drawing/2014/main" id="{10463B9F-388C-415E-B2B9-1F7C683F0310}"/>
              </a:ext>
            </a:extLst>
          </p:cNvPr>
          <p:cNvPicPr>
            <a:picLocks noGrp="1" noChangeAspect="1"/>
          </p:cNvPicPr>
          <p:nvPr>
            <p:ph idx="1"/>
          </p:nvPr>
        </p:nvPicPr>
        <p:blipFill>
          <a:blip r:embed="rId2"/>
          <a:stretch>
            <a:fillRect/>
          </a:stretch>
        </p:blipFill>
        <p:spPr>
          <a:xfrm>
            <a:off x="5195454" y="981761"/>
            <a:ext cx="6356465" cy="4894476"/>
          </a:xfrm>
          <a:prstGeom prst="rect">
            <a:avLst/>
          </a:prstGeom>
        </p:spPr>
      </p:pic>
    </p:spTree>
    <p:extLst>
      <p:ext uri="{BB962C8B-B14F-4D97-AF65-F5344CB8AC3E}">
        <p14:creationId xmlns:p14="http://schemas.microsoft.com/office/powerpoint/2010/main" val="383897470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A0DAA6-33B8-4A25-810D-2F4D816FB4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4654297"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B8685DD-009E-4B17-8939-3DBF3B405308}"/>
              </a:ext>
            </a:extLst>
          </p:cNvPr>
          <p:cNvSpPr>
            <a:spLocks noGrp="1"/>
          </p:cNvSpPr>
          <p:nvPr>
            <p:ph type="title"/>
          </p:nvPr>
        </p:nvSpPr>
        <p:spPr>
          <a:xfrm>
            <a:off x="651307" y="640081"/>
            <a:ext cx="3377183" cy="3681976"/>
          </a:xfrm>
          <a:noFill/>
        </p:spPr>
        <p:txBody>
          <a:bodyPr vert="horz" lIns="91440" tIns="45720" rIns="91440" bIns="45720" rtlCol="0" anchor="b">
            <a:normAutofit/>
          </a:bodyPr>
          <a:lstStyle/>
          <a:p>
            <a:r>
              <a:rPr lang="en-US" b="0" i="1" u="none" strike="noStrike" kern="1200" baseline="0">
                <a:solidFill>
                  <a:schemeClr val="bg1"/>
                </a:solidFill>
                <a:latin typeface="+mj-lt"/>
                <a:ea typeface="+mj-ea"/>
                <a:cs typeface="+mj-cs"/>
              </a:rPr>
              <a:t>Learning and development activities</a:t>
            </a:r>
            <a:endParaRPr lang="en-US" kern="1200">
              <a:solidFill>
                <a:schemeClr val="bg1"/>
              </a:solidFill>
              <a:latin typeface="+mj-lt"/>
              <a:ea typeface="+mj-ea"/>
              <a:cs typeface="+mj-cs"/>
            </a:endParaRPr>
          </a:p>
        </p:txBody>
      </p:sp>
      <p:pic>
        <p:nvPicPr>
          <p:cNvPr id="5" name="Content Placeholder 4">
            <a:extLst>
              <a:ext uri="{FF2B5EF4-FFF2-40B4-BE49-F238E27FC236}">
                <a16:creationId xmlns:a16="http://schemas.microsoft.com/office/drawing/2014/main" id="{1CA95C5A-11A0-4250-AF81-FECF8FC87E29}"/>
              </a:ext>
            </a:extLst>
          </p:cNvPr>
          <p:cNvPicPr>
            <a:picLocks noGrp="1" noChangeAspect="1"/>
          </p:cNvPicPr>
          <p:nvPr>
            <p:ph idx="1"/>
          </p:nvPr>
        </p:nvPicPr>
        <p:blipFill>
          <a:blip r:embed="rId2"/>
          <a:stretch>
            <a:fillRect/>
          </a:stretch>
        </p:blipFill>
        <p:spPr>
          <a:xfrm>
            <a:off x="5195454" y="1482332"/>
            <a:ext cx="6356465" cy="3893335"/>
          </a:xfrm>
          <a:prstGeom prst="rect">
            <a:avLst/>
          </a:prstGeom>
        </p:spPr>
      </p:pic>
    </p:spTree>
    <p:extLst>
      <p:ext uri="{BB962C8B-B14F-4D97-AF65-F5344CB8AC3E}">
        <p14:creationId xmlns:p14="http://schemas.microsoft.com/office/powerpoint/2010/main" val="15234448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A8384FB5-9ADC-4DDC-881B-597D56F5B1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91E5A9A7-95C6-4F4F-B00E-C82E07FE62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7539" y="1417538"/>
            <a:ext cx="6875818" cy="4040744"/>
          </a:xfrm>
          <a:prstGeom prst="rect">
            <a:avLst/>
          </a:prstGeom>
          <a:gradFill>
            <a:gsLst>
              <a:gs pos="0">
                <a:srgbClr val="000000"/>
              </a:gs>
              <a:gs pos="100000">
                <a:schemeClr val="accent1">
                  <a:lumMod val="75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D07DD2DE-F619-49DD-B5E7-03A290FF4E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58495" y="2660473"/>
            <a:ext cx="4355594" cy="4038603"/>
          </a:xfrm>
          <a:prstGeom prst="rect">
            <a:avLst/>
          </a:prstGeom>
          <a:gradFill>
            <a:gsLst>
              <a:gs pos="0">
                <a:schemeClr val="accent1">
                  <a:alpha val="50000"/>
                </a:schemeClr>
              </a:gs>
              <a:gs pos="100000">
                <a:schemeClr val="accent1">
                  <a:lumMod val="50000"/>
                  <a:alpha val="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85149191-5F60-4A28-AAFF-039F96B0F3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180882" y="1638085"/>
            <a:ext cx="6857572" cy="3581401"/>
          </a:xfrm>
          <a:prstGeom prst="rect">
            <a:avLst/>
          </a:prstGeom>
          <a:gradFill>
            <a:gsLst>
              <a:gs pos="0">
                <a:srgbClr val="000000">
                  <a:alpha val="59000"/>
                </a:srgbClr>
              </a:gs>
              <a:gs pos="69000">
                <a:schemeClr val="accent1">
                  <a:alpha val="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F8260ED5-17F7-4158-B241-D51DD4CF1B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747355" y="1201312"/>
            <a:ext cx="4808302" cy="4088666"/>
          </a:xfrm>
          <a:custGeom>
            <a:avLst/>
            <a:gdLst>
              <a:gd name="connsiteX0" fmla="*/ 48844 w 4808302"/>
              <a:gd name="connsiteY0" fmla="*/ 2888671 h 4088666"/>
              <a:gd name="connsiteX1" fmla="*/ 0 w 4808302"/>
              <a:gd name="connsiteY1" fmla="*/ 2404151 h 4088666"/>
              <a:gd name="connsiteX2" fmla="*/ 2404151 w 4808302"/>
              <a:gd name="connsiteY2" fmla="*/ 0 h 4088666"/>
              <a:gd name="connsiteX3" fmla="*/ 4808302 w 4808302"/>
              <a:gd name="connsiteY3" fmla="*/ 2404151 h 4088666"/>
              <a:gd name="connsiteX4" fmla="*/ 4700216 w 4808302"/>
              <a:gd name="connsiteY4" fmla="*/ 3119072 h 4088666"/>
              <a:gd name="connsiteX5" fmla="*/ 4643143 w 4808302"/>
              <a:gd name="connsiteY5" fmla="*/ 3275009 h 4088666"/>
              <a:gd name="connsiteX6" fmla="*/ 690093 w 4808302"/>
              <a:gd name="connsiteY6" fmla="*/ 4088666 h 4088666"/>
              <a:gd name="connsiteX7" fmla="*/ 548991 w 4808302"/>
              <a:gd name="connsiteY7" fmla="*/ 3933414 h 4088666"/>
              <a:gd name="connsiteX8" fmla="*/ 48844 w 4808302"/>
              <a:gd name="connsiteY8" fmla="*/ 2888671 h 408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8302" h="4088666">
                <a:moveTo>
                  <a:pt x="48844" y="2888671"/>
                </a:moveTo>
                <a:cubicBezTo>
                  <a:pt x="16818" y="2732167"/>
                  <a:pt x="0" y="2570123"/>
                  <a:pt x="0" y="2404151"/>
                </a:cubicBezTo>
                <a:cubicBezTo>
                  <a:pt x="0" y="1076375"/>
                  <a:pt x="1076375" y="0"/>
                  <a:pt x="2404151" y="0"/>
                </a:cubicBezTo>
                <a:cubicBezTo>
                  <a:pt x="3731927" y="0"/>
                  <a:pt x="4808302" y="1076375"/>
                  <a:pt x="4808302" y="2404151"/>
                </a:cubicBezTo>
                <a:cubicBezTo>
                  <a:pt x="4808302" y="2653109"/>
                  <a:pt x="4770461" y="2893229"/>
                  <a:pt x="4700216" y="3119072"/>
                </a:cubicBezTo>
                <a:lnTo>
                  <a:pt x="4643143" y="3275009"/>
                </a:lnTo>
                <a:lnTo>
                  <a:pt x="690093" y="4088666"/>
                </a:lnTo>
                <a:lnTo>
                  <a:pt x="548991" y="3933414"/>
                </a:lnTo>
                <a:cubicBezTo>
                  <a:pt x="304015" y="3636572"/>
                  <a:pt x="128908" y="3279932"/>
                  <a:pt x="48844" y="2888671"/>
                </a:cubicBezTo>
                <a:close/>
              </a:path>
            </a:pathLst>
          </a:custGeom>
          <a:gradFill>
            <a:gsLst>
              <a:gs pos="39000">
                <a:schemeClr val="accent1">
                  <a:lumMod val="60000"/>
                  <a:lumOff val="40000"/>
                  <a:alpha val="0"/>
                </a:schemeClr>
              </a:gs>
              <a:gs pos="100000">
                <a:schemeClr val="accent1">
                  <a:lumMod val="75000"/>
                  <a:alpha val="2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E2CD67B7-C76C-4522-A733-9542C4BA53BF}"/>
              </a:ext>
            </a:extLst>
          </p:cNvPr>
          <p:cNvSpPr>
            <a:spLocks noGrp="1"/>
          </p:cNvSpPr>
          <p:nvPr>
            <p:ph type="title"/>
          </p:nvPr>
        </p:nvSpPr>
        <p:spPr>
          <a:xfrm>
            <a:off x="660041" y="2767106"/>
            <a:ext cx="2880828" cy="3071906"/>
          </a:xfrm>
        </p:spPr>
        <p:txBody>
          <a:bodyPr vert="horz" lIns="91440" tIns="45720" rIns="91440" bIns="45720" rtlCol="0" anchor="t">
            <a:normAutofit/>
          </a:bodyPr>
          <a:lstStyle/>
          <a:p>
            <a:r>
              <a:rPr lang="en-US" sz="3400" b="0" i="0" u="none" strike="noStrike" kern="1200" baseline="0">
                <a:solidFill>
                  <a:srgbClr val="FFFFFF"/>
                </a:solidFill>
                <a:latin typeface="+mj-lt"/>
                <a:ea typeface="+mj-ea"/>
                <a:cs typeface="+mj-cs"/>
              </a:rPr>
              <a:t>THE IMPLICATIONS OF LEARNING THEORY AND CONCEPTS</a:t>
            </a:r>
            <a:endParaRPr lang="en-US" sz="3400" kern="1200">
              <a:solidFill>
                <a:srgbClr val="FFFFFF"/>
              </a:solidFill>
              <a:latin typeface="+mj-lt"/>
              <a:ea typeface="+mj-ea"/>
              <a:cs typeface="+mj-cs"/>
            </a:endParaRPr>
          </a:p>
        </p:txBody>
      </p:sp>
      <p:pic>
        <p:nvPicPr>
          <p:cNvPr id="5" name="Content Placeholder 4">
            <a:extLst>
              <a:ext uri="{FF2B5EF4-FFF2-40B4-BE49-F238E27FC236}">
                <a16:creationId xmlns:a16="http://schemas.microsoft.com/office/drawing/2014/main" id="{7AFA78A7-9836-44E5-AF76-CF05ADAE478A}"/>
              </a:ext>
            </a:extLst>
          </p:cNvPr>
          <p:cNvPicPr>
            <a:picLocks noGrp="1" noChangeAspect="1"/>
          </p:cNvPicPr>
          <p:nvPr>
            <p:ph idx="1"/>
          </p:nvPr>
        </p:nvPicPr>
        <p:blipFill>
          <a:blip r:embed="rId2"/>
          <a:stretch>
            <a:fillRect/>
          </a:stretch>
        </p:blipFill>
        <p:spPr>
          <a:xfrm>
            <a:off x="5501041" y="467208"/>
            <a:ext cx="5228522" cy="5923584"/>
          </a:xfrm>
          <a:prstGeom prst="rect">
            <a:avLst/>
          </a:prstGeom>
        </p:spPr>
      </p:pic>
    </p:spTree>
    <p:extLst>
      <p:ext uri="{BB962C8B-B14F-4D97-AF65-F5344CB8AC3E}">
        <p14:creationId xmlns:p14="http://schemas.microsoft.com/office/powerpoint/2010/main" val="1724289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A8384FB5-9ADC-4DDC-881B-597D56F5B1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91E5A9A7-95C6-4F4F-B00E-C82E07FE62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7539" y="1417538"/>
            <a:ext cx="6875818" cy="4040744"/>
          </a:xfrm>
          <a:prstGeom prst="rect">
            <a:avLst/>
          </a:prstGeom>
          <a:gradFill>
            <a:gsLst>
              <a:gs pos="0">
                <a:srgbClr val="000000"/>
              </a:gs>
              <a:gs pos="100000">
                <a:schemeClr val="accent1">
                  <a:lumMod val="75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D07DD2DE-F619-49DD-B5E7-03A290FF4E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58495" y="2660473"/>
            <a:ext cx="4355594" cy="4038603"/>
          </a:xfrm>
          <a:prstGeom prst="rect">
            <a:avLst/>
          </a:prstGeom>
          <a:gradFill>
            <a:gsLst>
              <a:gs pos="0">
                <a:schemeClr val="accent1">
                  <a:alpha val="50000"/>
                </a:schemeClr>
              </a:gs>
              <a:gs pos="100000">
                <a:schemeClr val="accent1">
                  <a:lumMod val="50000"/>
                  <a:alpha val="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85149191-5F60-4A28-AAFF-039F96B0F3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180882" y="1638085"/>
            <a:ext cx="6857572" cy="3581401"/>
          </a:xfrm>
          <a:prstGeom prst="rect">
            <a:avLst/>
          </a:prstGeom>
          <a:gradFill>
            <a:gsLst>
              <a:gs pos="0">
                <a:srgbClr val="000000">
                  <a:alpha val="59000"/>
                </a:srgbClr>
              </a:gs>
              <a:gs pos="69000">
                <a:schemeClr val="accent1">
                  <a:alpha val="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F8260ED5-17F7-4158-B241-D51DD4CF1B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747355" y="1201312"/>
            <a:ext cx="4808302" cy="4088666"/>
          </a:xfrm>
          <a:custGeom>
            <a:avLst/>
            <a:gdLst>
              <a:gd name="connsiteX0" fmla="*/ 48844 w 4808302"/>
              <a:gd name="connsiteY0" fmla="*/ 2888671 h 4088666"/>
              <a:gd name="connsiteX1" fmla="*/ 0 w 4808302"/>
              <a:gd name="connsiteY1" fmla="*/ 2404151 h 4088666"/>
              <a:gd name="connsiteX2" fmla="*/ 2404151 w 4808302"/>
              <a:gd name="connsiteY2" fmla="*/ 0 h 4088666"/>
              <a:gd name="connsiteX3" fmla="*/ 4808302 w 4808302"/>
              <a:gd name="connsiteY3" fmla="*/ 2404151 h 4088666"/>
              <a:gd name="connsiteX4" fmla="*/ 4700216 w 4808302"/>
              <a:gd name="connsiteY4" fmla="*/ 3119072 h 4088666"/>
              <a:gd name="connsiteX5" fmla="*/ 4643143 w 4808302"/>
              <a:gd name="connsiteY5" fmla="*/ 3275009 h 4088666"/>
              <a:gd name="connsiteX6" fmla="*/ 690093 w 4808302"/>
              <a:gd name="connsiteY6" fmla="*/ 4088666 h 4088666"/>
              <a:gd name="connsiteX7" fmla="*/ 548991 w 4808302"/>
              <a:gd name="connsiteY7" fmla="*/ 3933414 h 4088666"/>
              <a:gd name="connsiteX8" fmla="*/ 48844 w 4808302"/>
              <a:gd name="connsiteY8" fmla="*/ 2888671 h 408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8302" h="4088666">
                <a:moveTo>
                  <a:pt x="48844" y="2888671"/>
                </a:moveTo>
                <a:cubicBezTo>
                  <a:pt x="16818" y="2732167"/>
                  <a:pt x="0" y="2570123"/>
                  <a:pt x="0" y="2404151"/>
                </a:cubicBezTo>
                <a:cubicBezTo>
                  <a:pt x="0" y="1076375"/>
                  <a:pt x="1076375" y="0"/>
                  <a:pt x="2404151" y="0"/>
                </a:cubicBezTo>
                <a:cubicBezTo>
                  <a:pt x="3731927" y="0"/>
                  <a:pt x="4808302" y="1076375"/>
                  <a:pt x="4808302" y="2404151"/>
                </a:cubicBezTo>
                <a:cubicBezTo>
                  <a:pt x="4808302" y="2653109"/>
                  <a:pt x="4770461" y="2893229"/>
                  <a:pt x="4700216" y="3119072"/>
                </a:cubicBezTo>
                <a:lnTo>
                  <a:pt x="4643143" y="3275009"/>
                </a:lnTo>
                <a:lnTo>
                  <a:pt x="690093" y="4088666"/>
                </a:lnTo>
                <a:lnTo>
                  <a:pt x="548991" y="3933414"/>
                </a:lnTo>
                <a:cubicBezTo>
                  <a:pt x="304015" y="3636572"/>
                  <a:pt x="128908" y="3279932"/>
                  <a:pt x="48844" y="2888671"/>
                </a:cubicBezTo>
                <a:close/>
              </a:path>
            </a:pathLst>
          </a:custGeom>
          <a:gradFill>
            <a:gsLst>
              <a:gs pos="39000">
                <a:schemeClr val="accent1">
                  <a:lumMod val="60000"/>
                  <a:lumOff val="40000"/>
                  <a:alpha val="0"/>
                </a:schemeClr>
              </a:gs>
              <a:gs pos="100000">
                <a:schemeClr val="accent1">
                  <a:lumMod val="75000"/>
                  <a:alpha val="2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E7AEC42E-9B66-41E0-9B5A-1D8A13C2F3A2}"/>
              </a:ext>
            </a:extLst>
          </p:cNvPr>
          <p:cNvSpPr>
            <a:spLocks noGrp="1"/>
          </p:cNvSpPr>
          <p:nvPr>
            <p:ph type="title"/>
          </p:nvPr>
        </p:nvSpPr>
        <p:spPr>
          <a:xfrm>
            <a:off x="660041" y="2767106"/>
            <a:ext cx="2880828" cy="3071906"/>
          </a:xfrm>
        </p:spPr>
        <p:txBody>
          <a:bodyPr vert="horz" lIns="91440" tIns="45720" rIns="91440" bIns="45720" rtlCol="0" anchor="t">
            <a:normAutofit/>
          </a:bodyPr>
          <a:lstStyle/>
          <a:p>
            <a:r>
              <a:rPr lang="en-US" sz="3400" b="0" i="0" u="none" strike="noStrike" kern="1200" baseline="0">
                <a:solidFill>
                  <a:srgbClr val="FFFFFF"/>
                </a:solidFill>
                <a:latin typeface="+mj-lt"/>
                <a:ea typeface="+mj-ea"/>
                <a:cs typeface="+mj-cs"/>
              </a:rPr>
              <a:t>THE IMPLICATIONS OF LEARNING THEORY AND CONCEPTS</a:t>
            </a:r>
            <a:endParaRPr lang="en-US" sz="3400" kern="1200">
              <a:solidFill>
                <a:srgbClr val="FFFFFF"/>
              </a:solidFill>
              <a:latin typeface="+mj-lt"/>
              <a:ea typeface="+mj-ea"/>
              <a:cs typeface="+mj-cs"/>
            </a:endParaRPr>
          </a:p>
        </p:txBody>
      </p:sp>
      <p:pic>
        <p:nvPicPr>
          <p:cNvPr id="5" name="Content Placeholder 4">
            <a:extLst>
              <a:ext uri="{FF2B5EF4-FFF2-40B4-BE49-F238E27FC236}">
                <a16:creationId xmlns:a16="http://schemas.microsoft.com/office/drawing/2014/main" id="{50036D78-3793-46F5-9790-E738F33C8184}"/>
              </a:ext>
            </a:extLst>
          </p:cNvPr>
          <p:cNvPicPr>
            <a:picLocks noGrp="1" noChangeAspect="1"/>
          </p:cNvPicPr>
          <p:nvPr>
            <p:ph idx="1"/>
          </p:nvPr>
        </p:nvPicPr>
        <p:blipFill>
          <a:blip r:embed="rId2"/>
          <a:stretch>
            <a:fillRect/>
          </a:stretch>
        </p:blipFill>
        <p:spPr>
          <a:xfrm>
            <a:off x="4779031" y="467208"/>
            <a:ext cx="6672542" cy="5923584"/>
          </a:xfrm>
          <a:prstGeom prst="rect">
            <a:avLst/>
          </a:prstGeom>
        </p:spPr>
      </p:pic>
    </p:spTree>
    <p:extLst>
      <p:ext uri="{BB962C8B-B14F-4D97-AF65-F5344CB8AC3E}">
        <p14:creationId xmlns:p14="http://schemas.microsoft.com/office/powerpoint/2010/main" val="5385362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B45A142-4255-493C-8284-5D566C121B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21177"/>
            <a:ext cx="4332307" cy="6179552"/>
          </a:xfrm>
          <a:prstGeom prst="rect">
            <a:avLst/>
          </a:prstGeom>
          <a:solidFill>
            <a:srgbClr val="404040">
              <a:alpha val="89804"/>
            </a:srgbClr>
          </a:solidFill>
          <a:ln w="127000" cap="sq" cmpd="thinThick">
            <a:solidFill>
              <a:srgbClr val="595959">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F19D82A-A8EF-4BB6-ABB9-ADB460873ABA}"/>
              </a:ext>
            </a:extLst>
          </p:cNvPr>
          <p:cNvSpPr>
            <a:spLocks noGrp="1"/>
          </p:cNvSpPr>
          <p:nvPr>
            <p:ph type="title"/>
          </p:nvPr>
        </p:nvSpPr>
        <p:spPr>
          <a:xfrm>
            <a:off x="674237" y="914400"/>
            <a:ext cx="3657600" cy="2887579"/>
          </a:xfrm>
        </p:spPr>
        <p:txBody>
          <a:bodyPr vert="horz" lIns="91440" tIns="45720" rIns="91440" bIns="45720" rtlCol="0" anchor="b">
            <a:normAutofit/>
          </a:bodyPr>
          <a:lstStyle/>
          <a:p>
            <a:pPr algn="ctr"/>
            <a:r>
              <a:rPr lang="en-US" sz="4800" b="1" i="0" u="none" strike="noStrike" kern="1200" baseline="0">
                <a:solidFill>
                  <a:srgbClr val="FFFFFF"/>
                </a:solidFill>
                <a:latin typeface="+mj-lt"/>
                <a:ea typeface="+mj-ea"/>
                <a:cs typeface="+mj-cs"/>
              </a:rPr>
              <a:t>Informal and formal learning compared</a:t>
            </a:r>
            <a:endParaRPr lang="en-US" sz="4800" kern="1200">
              <a:solidFill>
                <a:srgbClr val="FFFFFF"/>
              </a:solidFill>
              <a:latin typeface="+mj-lt"/>
              <a:ea typeface="+mj-ea"/>
              <a:cs typeface="+mj-cs"/>
            </a:endParaRPr>
          </a:p>
        </p:txBody>
      </p:sp>
      <p:cxnSp>
        <p:nvCxnSpPr>
          <p:cNvPr id="12" name="Straight Connector 11">
            <a:extLst>
              <a:ext uri="{FF2B5EF4-FFF2-40B4-BE49-F238E27FC236}">
                <a16:creationId xmlns:a16="http://schemas.microsoft.com/office/drawing/2014/main" id="{38FB9660-F42F-4313-BBC4-47C007FE484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1126" y="3910267"/>
            <a:ext cx="258679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pic>
        <p:nvPicPr>
          <p:cNvPr id="5" name="Content Placeholder 4" descr="Table&#10;&#10;Description automatically generated">
            <a:extLst>
              <a:ext uri="{FF2B5EF4-FFF2-40B4-BE49-F238E27FC236}">
                <a16:creationId xmlns:a16="http://schemas.microsoft.com/office/drawing/2014/main" id="{993EA08D-1D49-4E18-9BEB-E3CBFA432898}"/>
              </a:ext>
            </a:extLst>
          </p:cNvPr>
          <p:cNvPicPr>
            <a:picLocks noGrp="1" noChangeAspect="1"/>
          </p:cNvPicPr>
          <p:nvPr>
            <p:ph idx="1"/>
          </p:nvPr>
        </p:nvPicPr>
        <p:blipFill>
          <a:blip r:embed="rId2"/>
          <a:stretch>
            <a:fillRect/>
          </a:stretch>
        </p:blipFill>
        <p:spPr>
          <a:xfrm>
            <a:off x="5153822" y="1696282"/>
            <a:ext cx="6553545" cy="3473378"/>
          </a:xfrm>
          <a:prstGeom prst="rect">
            <a:avLst/>
          </a:prstGeom>
        </p:spPr>
      </p:pic>
    </p:spTree>
    <p:extLst>
      <p:ext uri="{BB962C8B-B14F-4D97-AF65-F5344CB8AC3E}">
        <p14:creationId xmlns:p14="http://schemas.microsoft.com/office/powerpoint/2010/main" val="22215534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3C45857-8E89-444C-B4F0-46C2FC9CC5AB}"/>
              </a:ext>
            </a:extLst>
          </p:cNvPr>
          <p:cNvSpPr>
            <a:spLocks noGrp="1"/>
          </p:cNvSpPr>
          <p:nvPr>
            <p:ph type="title"/>
          </p:nvPr>
        </p:nvSpPr>
        <p:spPr>
          <a:xfrm>
            <a:off x="1371599" y="294538"/>
            <a:ext cx="9895951" cy="1033669"/>
          </a:xfrm>
        </p:spPr>
        <p:txBody>
          <a:bodyPr>
            <a:normAutofit/>
          </a:bodyPr>
          <a:lstStyle/>
          <a:p>
            <a:r>
              <a:rPr lang="en-US" sz="4000" b="0" i="1" u="none" strike="noStrike" baseline="0">
                <a:solidFill>
                  <a:srgbClr val="FFFFFF"/>
                </a:solidFill>
                <a:latin typeface="Optima-Oblique"/>
              </a:rPr>
              <a:t>Learning programmes</a:t>
            </a:r>
            <a:endParaRPr lang="en-US" sz="4000">
              <a:solidFill>
                <a:srgbClr val="FFFFFF"/>
              </a:solidFill>
            </a:endParaRPr>
          </a:p>
        </p:txBody>
      </p:sp>
      <p:sp>
        <p:nvSpPr>
          <p:cNvPr id="3" name="Content Placeholder 2">
            <a:extLst>
              <a:ext uri="{FF2B5EF4-FFF2-40B4-BE49-F238E27FC236}">
                <a16:creationId xmlns:a16="http://schemas.microsoft.com/office/drawing/2014/main" id="{403BA577-3AFB-4414-8AA2-02FD6BE77188}"/>
              </a:ext>
            </a:extLst>
          </p:cNvPr>
          <p:cNvSpPr>
            <a:spLocks noGrp="1"/>
          </p:cNvSpPr>
          <p:nvPr>
            <p:ph idx="1"/>
          </p:nvPr>
        </p:nvSpPr>
        <p:spPr>
          <a:xfrm>
            <a:off x="1371599" y="2318197"/>
            <a:ext cx="9724031" cy="3683358"/>
          </a:xfrm>
        </p:spPr>
        <p:txBody>
          <a:bodyPr anchor="ctr">
            <a:normAutofit/>
          </a:bodyPr>
          <a:lstStyle/>
          <a:p>
            <a:r>
              <a:rPr lang="en-IN" sz="1400" b="1" i="0" u="none" strike="noStrike" baseline="0" dirty="0">
                <a:latin typeface="Optima-Bold"/>
              </a:rPr>
              <a:t>Making the most of learning opportunities</a:t>
            </a:r>
          </a:p>
          <a:p>
            <a:r>
              <a:rPr lang="en-IN" sz="1400" b="1" i="0" u="none" strike="noStrike" baseline="0" dirty="0">
                <a:latin typeface="Optima-Bold"/>
              </a:rPr>
              <a:t>Identifying and meeting learning needs</a:t>
            </a:r>
            <a:endParaRPr lang="en-IN" sz="1400" b="1" dirty="0">
              <a:latin typeface="Optima-Bold"/>
            </a:endParaRPr>
          </a:p>
          <a:p>
            <a:pPr marL="0" indent="0">
              <a:buNone/>
            </a:pPr>
            <a:r>
              <a:rPr lang="en-US" sz="1400" b="1" i="0" u="none" strike="noStrike" baseline="0" dirty="0">
                <a:latin typeface="Optima-Bold"/>
              </a:rPr>
              <a:t>Learning contract</a:t>
            </a:r>
            <a:endParaRPr lang="en-IN" sz="1400" b="1" i="0" u="none" strike="noStrike" baseline="0" dirty="0">
              <a:latin typeface="Optima-Bold"/>
            </a:endParaRPr>
          </a:p>
          <a:p>
            <a:pPr marL="0" indent="0">
              <a:buNone/>
            </a:pPr>
            <a:r>
              <a:rPr lang="en-US" sz="1400" b="1" i="0" u="none" strike="noStrike" baseline="0" dirty="0">
                <a:latin typeface="Optima-Bold"/>
              </a:rPr>
              <a:t>Coaching</a:t>
            </a:r>
            <a:endParaRPr lang="en-IN" sz="1400" b="1" dirty="0">
              <a:latin typeface="Optima-Bold"/>
            </a:endParaRPr>
          </a:p>
          <a:p>
            <a:r>
              <a:rPr lang="en-IN" sz="1400" b="0" i="0" u="none" strike="noStrike" baseline="0" dirty="0">
                <a:latin typeface="Palatino-Roman"/>
              </a:rPr>
              <a:t>A common framework used by coaches is the GROW model:</a:t>
            </a:r>
          </a:p>
          <a:p>
            <a:r>
              <a:rPr lang="en-IN" sz="1400" b="0" i="0" u="none" strike="noStrike" baseline="0" dirty="0">
                <a:latin typeface="Palatino-Roman"/>
              </a:rPr>
              <a:t>‘G’ is for the goal of coaching, which needs to be expressed in specific measurable terms that represent a meaningful step towards future development.</a:t>
            </a:r>
          </a:p>
          <a:p>
            <a:r>
              <a:rPr lang="en-IN" sz="1400" b="0" i="0" u="none" strike="noStrike" baseline="0" dirty="0">
                <a:latin typeface="Palatino-Roman"/>
              </a:rPr>
              <a:t>‘R’ is for the reality check – the process of eliciting as full a description as possible of what the person being coached needs to learn.</a:t>
            </a:r>
          </a:p>
          <a:p>
            <a:r>
              <a:rPr lang="en-IN" sz="1400" b="0" i="0" u="none" strike="noStrike" baseline="0" dirty="0">
                <a:latin typeface="Palatino-Roman"/>
              </a:rPr>
              <a:t>‘O’ is for option generation – the identification of as many solutions and actions as </a:t>
            </a:r>
            <a:r>
              <a:rPr lang="en-US" sz="1400" b="0" i="0" u="none" strike="noStrike" baseline="0" dirty="0">
                <a:latin typeface="Palatino-Roman"/>
              </a:rPr>
              <a:t>possible.</a:t>
            </a:r>
          </a:p>
          <a:p>
            <a:r>
              <a:rPr lang="en-IN" sz="1400" b="0" i="0" u="none" strike="noStrike" baseline="0" dirty="0">
                <a:latin typeface="Palatino-Roman"/>
              </a:rPr>
              <a:t>‘W’ is for wrapping up – when the coach ensures that the individual being coached is </a:t>
            </a:r>
            <a:r>
              <a:rPr lang="en-US" sz="1400" b="0" i="0" u="none" strike="noStrike" baseline="0" dirty="0">
                <a:latin typeface="Palatino-Roman"/>
              </a:rPr>
              <a:t>committed to action.</a:t>
            </a:r>
            <a:endParaRPr lang="en-US" sz="1400" dirty="0"/>
          </a:p>
        </p:txBody>
      </p:sp>
    </p:spTree>
    <p:extLst>
      <p:ext uri="{BB962C8B-B14F-4D97-AF65-F5344CB8AC3E}">
        <p14:creationId xmlns:p14="http://schemas.microsoft.com/office/powerpoint/2010/main" val="34575317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88333BA-AE6E-427A-9B16-A39C8073F4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F98ED85F-DCEE-4B50-802E-71A6E3E12B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bg1"/>
          </a:solidFill>
          <a:ln w="127000" cap="sq" cmpd="thinThick">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3807845-BF7A-4414-8725-758297CD40E4}"/>
              </a:ext>
            </a:extLst>
          </p:cNvPr>
          <p:cNvSpPr>
            <a:spLocks noGrp="1"/>
          </p:cNvSpPr>
          <p:nvPr>
            <p:ph type="title"/>
          </p:nvPr>
        </p:nvSpPr>
        <p:spPr>
          <a:xfrm>
            <a:off x="838200" y="631825"/>
            <a:ext cx="10515600" cy="1325563"/>
          </a:xfrm>
        </p:spPr>
        <p:txBody>
          <a:bodyPr>
            <a:normAutofit/>
          </a:bodyPr>
          <a:lstStyle/>
          <a:p>
            <a:r>
              <a:rPr lang="en-US" b="0" i="1" u="none" strike="noStrike" baseline="0">
                <a:latin typeface="Optima-Oblique"/>
              </a:rPr>
              <a:t>Learning </a:t>
            </a:r>
            <a:r>
              <a:rPr lang="en-US" b="0" i="1" u="none" strike="noStrike" baseline="0" err="1">
                <a:latin typeface="Optima-Oblique"/>
              </a:rPr>
              <a:t>programmes</a:t>
            </a:r>
            <a:endParaRPr lang="en-US" dirty="0"/>
          </a:p>
        </p:txBody>
      </p:sp>
      <p:sp>
        <p:nvSpPr>
          <p:cNvPr id="3" name="Content Placeholder 2">
            <a:extLst>
              <a:ext uri="{FF2B5EF4-FFF2-40B4-BE49-F238E27FC236}">
                <a16:creationId xmlns:a16="http://schemas.microsoft.com/office/drawing/2014/main" id="{C0F60937-61C1-4C69-A944-1D15B65EF891}"/>
              </a:ext>
            </a:extLst>
          </p:cNvPr>
          <p:cNvSpPr>
            <a:spLocks noGrp="1"/>
          </p:cNvSpPr>
          <p:nvPr>
            <p:ph idx="1"/>
          </p:nvPr>
        </p:nvSpPr>
        <p:spPr>
          <a:xfrm>
            <a:off x="838200" y="2057400"/>
            <a:ext cx="10515600" cy="3871762"/>
          </a:xfrm>
        </p:spPr>
        <p:txBody>
          <a:bodyPr>
            <a:normAutofit/>
          </a:bodyPr>
          <a:lstStyle/>
          <a:p>
            <a:pPr marL="0" indent="0">
              <a:buNone/>
            </a:pPr>
            <a:r>
              <a:rPr lang="en-US" sz="1700" b="1" i="0" u="none" strike="noStrike" baseline="0">
                <a:latin typeface="Optima-Bold"/>
              </a:rPr>
              <a:t>Mentoring</a:t>
            </a:r>
          </a:p>
          <a:p>
            <a:r>
              <a:rPr lang="en-IN" sz="1700" b="0" i="0" u="none" strike="noStrike" baseline="0">
                <a:latin typeface="Palatino-Roman"/>
              </a:rPr>
              <a:t>Mentoring is the process of using specially selected and trained individuals to provide guidance, pragmatic advice and continuing support, which will help the person or persons allocated to them to learn and develop. It has been defined by Clutterbuck (2004) as: ‘Off-line help from one person to another in making significant transitions in knowledge, work or thinking.’ Hirsh and Carter (2002) suggest that mentors prepare individuals to perform better in the future and groom them for higher and greater things, ie career advancement.</a:t>
            </a:r>
          </a:p>
          <a:p>
            <a:pPr marL="0" indent="0">
              <a:buNone/>
            </a:pPr>
            <a:r>
              <a:rPr lang="en-US" sz="1700" b="1" i="0" u="none" strike="noStrike" baseline="0">
                <a:latin typeface="Optima-Bold"/>
              </a:rPr>
              <a:t>Blended learning</a:t>
            </a:r>
          </a:p>
          <a:p>
            <a:r>
              <a:rPr lang="en-IN" sz="1700" b="0" i="0" u="none" strike="noStrike" baseline="0">
                <a:latin typeface="Palatino-Roman"/>
              </a:rPr>
              <a:t>Blended learning is defined by Sloman (2003b) as: ‘An approach to training design that involves the use of a combination of delivery methods and in some cases learning methodology.’ Schramm (2001) describes it as: ‘The combination of different modes of delivery that take into account the learner’s environment, motivation and learning styles with different theoretical approaches. This creates a multi-layered and richer palette of learning methods.’ Blended learning aims to make the different parts of the learning mix complementary and mutually supportive in meeting learning </a:t>
            </a:r>
            <a:r>
              <a:rPr lang="en-US" sz="1700" b="0" i="0" u="none" strike="noStrike" baseline="0">
                <a:latin typeface="Palatino-Roman"/>
              </a:rPr>
              <a:t>needs.</a:t>
            </a:r>
            <a:endParaRPr lang="en-US" sz="1700"/>
          </a:p>
        </p:txBody>
      </p:sp>
    </p:spTree>
    <p:extLst>
      <p:ext uri="{BB962C8B-B14F-4D97-AF65-F5344CB8AC3E}">
        <p14:creationId xmlns:p14="http://schemas.microsoft.com/office/powerpoint/2010/main" val="407921984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80</TotalTime>
  <Words>6139</Words>
  <Application>Microsoft Office PowerPoint</Application>
  <PresentationFormat>Widescreen</PresentationFormat>
  <Paragraphs>198</Paragraphs>
  <Slides>45</Slides>
  <Notes>0</Notes>
  <HiddenSlides>0</HiddenSlides>
  <MMClips>1</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45</vt:i4>
      </vt:variant>
    </vt:vector>
  </HeadingPairs>
  <TitlesOfParts>
    <vt:vector size="58" baseType="lpstr">
      <vt:lpstr>Arial</vt:lpstr>
      <vt:lpstr>Calibri</vt:lpstr>
      <vt:lpstr>Calibri Light</vt:lpstr>
      <vt:lpstr>HelveticaNeueLTStd-Bd</vt:lpstr>
      <vt:lpstr>HelveticaNeueLTStd-Blk</vt:lpstr>
      <vt:lpstr>MinionPro-Bold</vt:lpstr>
      <vt:lpstr>MinionPro-Regular</vt:lpstr>
      <vt:lpstr>Optima</vt:lpstr>
      <vt:lpstr>Optima-Bold</vt:lpstr>
      <vt:lpstr>Optima-Oblique</vt:lpstr>
      <vt:lpstr>Palatino-Italic</vt:lpstr>
      <vt:lpstr>Palatino-Roman</vt:lpstr>
      <vt:lpstr>Office Theme</vt:lpstr>
      <vt:lpstr>Employee Training and Development</vt:lpstr>
      <vt:lpstr>PowerPoint Presentation</vt:lpstr>
      <vt:lpstr>Introduction to Training </vt:lpstr>
      <vt:lpstr>Significance of Employee Training</vt:lpstr>
      <vt:lpstr>THE IMPLICATIONS OF LEARNING THEORY AND CONCEPTS</vt:lpstr>
      <vt:lpstr>THE IMPLICATIONS OF LEARNING THEORY AND CONCEPTS</vt:lpstr>
      <vt:lpstr>Informal and formal learning compared</vt:lpstr>
      <vt:lpstr>Learning programmes</vt:lpstr>
      <vt:lpstr>Learning programmes</vt:lpstr>
      <vt:lpstr>PowerPoint Presentation</vt:lpstr>
      <vt:lpstr>Development Strategy</vt:lpstr>
      <vt:lpstr>Development Strategy</vt:lpstr>
      <vt:lpstr>Impact of development – a balanced approach</vt:lpstr>
      <vt:lpstr>PowerPoint Presentation</vt:lpstr>
      <vt:lpstr>Transferring training </vt:lpstr>
      <vt:lpstr>Systematic training </vt:lpstr>
      <vt:lpstr>Just-in-time training </vt:lpstr>
      <vt:lpstr>Types of training </vt:lpstr>
      <vt:lpstr>PowerPoint Presentation</vt:lpstr>
      <vt:lpstr>Assessing Training Needs</vt:lpstr>
      <vt:lpstr>Assessing Training Needs</vt:lpstr>
      <vt:lpstr>Scope of Training</vt:lpstr>
      <vt:lpstr>Scope of Training</vt:lpstr>
      <vt:lpstr>Steps in an Employee Training Process</vt:lpstr>
      <vt:lpstr>Steps in an Employee Training Process</vt:lpstr>
      <vt:lpstr>Steps in an Employee Training Process</vt:lpstr>
      <vt:lpstr>Steps in an Employee Training Process</vt:lpstr>
      <vt:lpstr>Methods of Training</vt:lpstr>
      <vt:lpstr>Methods of Training</vt:lpstr>
      <vt:lpstr>Industry and University Cooperation: Internship Programmes at HUL</vt:lpstr>
      <vt:lpstr>Methods of Training</vt:lpstr>
      <vt:lpstr>Audio-visual Aids in Training </vt:lpstr>
      <vt:lpstr>Evaluation of a Training Programme </vt:lpstr>
      <vt:lpstr>Design of Evaluation Studies</vt:lpstr>
      <vt:lpstr>Effects to be Measured in Evaluation</vt:lpstr>
      <vt:lpstr>Use of evaluation tools</vt:lpstr>
      <vt:lpstr>Return on investment as a method of evaluation</vt:lpstr>
      <vt:lpstr>Conditions Necessary for an Effective Training Programme</vt:lpstr>
      <vt:lpstr>Conditions Necessary for an Effective Training Programme</vt:lpstr>
      <vt:lpstr>E-learning—An Overview</vt:lpstr>
      <vt:lpstr>E-learning: A Training Technique at the Aditya Birla Group</vt:lpstr>
      <vt:lpstr>Merits of E-learning</vt:lpstr>
      <vt:lpstr>PowerPoint Presentation</vt:lpstr>
      <vt:lpstr>Formulating and implementing learning and development strategies</vt:lpstr>
      <vt:lpstr>Learning and development activities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Employee Training and Development</dc:title>
  <dc:creator>Abhisek Gupta</dc:creator>
  <cp:lastModifiedBy>Abhisek Gupta</cp:lastModifiedBy>
  <cp:revision>10</cp:revision>
  <dcterms:created xsi:type="dcterms:W3CDTF">2021-09-18T16:13:35Z</dcterms:created>
  <dcterms:modified xsi:type="dcterms:W3CDTF">2021-09-20T12:21:13Z</dcterms:modified>
</cp:coreProperties>
</file>